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96" r:id="rId11"/>
    <p:sldId id="297" r:id="rId12"/>
    <p:sldId id="266" r:id="rId13"/>
    <p:sldId id="268" r:id="rId14"/>
    <p:sldId id="270" r:id="rId15"/>
    <p:sldId id="271" r:id="rId16"/>
    <p:sldId id="273" r:id="rId17"/>
    <p:sldId id="274" r:id="rId18"/>
    <p:sldId id="277" r:id="rId19"/>
    <p:sldId id="278" r:id="rId20"/>
    <p:sldId id="279" r:id="rId21"/>
    <p:sldId id="298" r:id="rId22"/>
    <p:sldId id="283" r:id="rId23"/>
    <p:sldId id="285" r:id="rId24"/>
    <p:sldId id="287" r:id="rId25"/>
    <p:sldId id="299" r:id="rId26"/>
    <p:sldId id="288" r:id="rId27"/>
    <p:sldId id="290" r:id="rId28"/>
    <p:sldId id="292" r:id="rId29"/>
    <p:sldId id="293"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298" y="-9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August 26,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588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August 26,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4264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August 26,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0074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August 26,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7906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August 26,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3884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August 26,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0657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August 26,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70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August 26,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6886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August 26,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5016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August 26,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9466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August 26,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5716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Saturday, August 26,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8401809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cket on a launch pad&#10;&#10;Description automatically generated">
            <a:extLst>
              <a:ext uri="{FF2B5EF4-FFF2-40B4-BE49-F238E27FC236}">
                <a16:creationId xmlns:a16="http://schemas.microsoft.com/office/drawing/2014/main" id="{59074FF9-6130-F8F7-4F11-D8F985CD718A}"/>
              </a:ext>
            </a:extLst>
          </p:cNvPr>
          <p:cNvPicPr>
            <a:picLocks noChangeAspect="1"/>
          </p:cNvPicPr>
          <p:nvPr/>
        </p:nvPicPr>
        <p:blipFill rotWithShape="1">
          <a:blip r:embed="rId2">
            <a:extLst>
              <a:ext uri="{28A0092B-C50C-407E-A947-70E740481C1C}">
                <a14:useLocalDpi xmlns:a14="http://schemas.microsoft.com/office/drawing/2010/main" val="0"/>
              </a:ext>
            </a:extLst>
          </a:blip>
          <a:srcRect l="21770" r="11685"/>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8" name="TextBox 7">
            <a:extLst>
              <a:ext uri="{FF2B5EF4-FFF2-40B4-BE49-F238E27FC236}">
                <a16:creationId xmlns:a16="http://schemas.microsoft.com/office/drawing/2014/main" id="{D7D6D760-5582-EBE4-8EBD-8666F2295491}"/>
              </a:ext>
            </a:extLst>
          </p:cNvPr>
          <p:cNvSpPr txBox="1"/>
          <p:nvPr/>
        </p:nvSpPr>
        <p:spPr>
          <a:xfrm>
            <a:off x="388244" y="713248"/>
            <a:ext cx="6099242" cy="1446550"/>
          </a:xfrm>
          <a:prstGeom prst="rect">
            <a:avLst/>
          </a:prstGeom>
          <a:noFill/>
        </p:spPr>
        <p:txBody>
          <a:bodyPr wrap="square">
            <a:spAutoFit/>
          </a:bodyPr>
          <a:lstStyle/>
          <a:p>
            <a:pPr algn="l"/>
            <a:r>
              <a:rPr lang="en-US" sz="4400" b="1" dirty="0"/>
              <a:t>Predicting Falcon 9 First Stage Landing Success</a:t>
            </a:r>
            <a:endParaRPr lang="en-CA" sz="4400" b="1" dirty="0"/>
          </a:p>
        </p:txBody>
      </p:sp>
      <p:sp>
        <p:nvSpPr>
          <p:cNvPr id="9" name="TextBox 8">
            <a:extLst>
              <a:ext uri="{FF2B5EF4-FFF2-40B4-BE49-F238E27FC236}">
                <a16:creationId xmlns:a16="http://schemas.microsoft.com/office/drawing/2014/main" id="{4F471539-9025-84B8-0E05-15AA026BE632}"/>
              </a:ext>
            </a:extLst>
          </p:cNvPr>
          <p:cNvSpPr txBox="1"/>
          <p:nvPr/>
        </p:nvSpPr>
        <p:spPr>
          <a:xfrm>
            <a:off x="1177047" y="3900791"/>
            <a:ext cx="1731564" cy="646331"/>
          </a:xfrm>
          <a:prstGeom prst="rect">
            <a:avLst/>
          </a:prstGeom>
          <a:noFill/>
        </p:spPr>
        <p:txBody>
          <a:bodyPr wrap="none" rtlCol="0">
            <a:spAutoFit/>
          </a:bodyPr>
          <a:lstStyle/>
          <a:p>
            <a:r>
              <a:rPr lang="en-US" dirty="0"/>
              <a:t>Shahram Hakimi</a:t>
            </a:r>
          </a:p>
          <a:p>
            <a:r>
              <a:rPr lang="en-US" dirty="0"/>
              <a:t>August 26, 2023</a:t>
            </a:r>
            <a:endParaRPr lang="en-CA" dirty="0"/>
          </a:p>
        </p:txBody>
      </p:sp>
    </p:spTree>
    <p:extLst>
      <p:ext uri="{BB962C8B-B14F-4D97-AF65-F5344CB8AC3E}">
        <p14:creationId xmlns:p14="http://schemas.microsoft.com/office/powerpoint/2010/main" val="3279288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2E5132-E0E8-FED5-F227-5AE113FAEFB9}"/>
              </a:ext>
            </a:extLst>
          </p:cNvPr>
          <p:cNvPicPr>
            <a:picLocks noChangeAspect="1"/>
          </p:cNvPicPr>
          <p:nvPr/>
        </p:nvPicPr>
        <p:blipFill>
          <a:blip r:embed="rId2"/>
          <a:stretch>
            <a:fillRect/>
          </a:stretch>
        </p:blipFill>
        <p:spPr>
          <a:xfrm>
            <a:off x="4884516" y="162046"/>
            <a:ext cx="7122607" cy="6227179"/>
          </a:xfrm>
          <a:prstGeom prst="rect">
            <a:avLst/>
          </a:prstGeom>
          <a:ln>
            <a:solidFill>
              <a:schemeClr val="tx1">
                <a:lumMod val="95000"/>
                <a:lumOff val="5000"/>
              </a:schemeClr>
            </a:solidFill>
          </a:ln>
        </p:spPr>
      </p:pic>
      <p:sp>
        <p:nvSpPr>
          <p:cNvPr id="6" name="TextBox 5">
            <a:extLst>
              <a:ext uri="{FF2B5EF4-FFF2-40B4-BE49-F238E27FC236}">
                <a16:creationId xmlns:a16="http://schemas.microsoft.com/office/drawing/2014/main" id="{EEC6D6DA-E65E-62DD-654C-F5CAAFB2CA10}"/>
              </a:ext>
            </a:extLst>
          </p:cNvPr>
          <p:cNvSpPr txBox="1"/>
          <p:nvPr/>
        </p:nvSpPr>
        <p:spPr>
          <a:xfrm>
            <a:off x="312516" y="289367"/>
            <a:ext cx="3541853"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Wrangling</a:t>
            </a:r>
          </a:p>
          <a:p>
            <a:pPr algn="l"/>
            <a:endParaRPr lang="en-CA" sz="1800" b="0" i="0" u="none" strike="noStrike" baseline="0" dirty="0">
              <a:solidFill>
                <a:srgbClr val="000000"/>
              </a:solidFill>
              <a:latin typeface="Tahoma" panose="020B0604030504040204" pitchFamily="34" charset="0"/>
            </a:endParaRPr>
          </a:p>
          <a:p>
            <a:endParaRPr lang="en-US" b="1" dirty="0">
              <a:latin typeface="Times New Roman" panose="02020603050405020304" pitchFamily="18" charset="0"/>
              <a:cs typeface="Times New Roman" panose="02020603050405020304" pitchFamily="18" charset="0"/>
            </a:endParaRPr>
          </a:p>
          <a:p>
            <a:r>
              <a:rPr lang="en-US" sz="1800" b="0" i="0" u="none" strike="noStrike" baseline="0" dirty="0">
                <a:latin typeface="Calibri" panose="020F0502020204030204" pitchFamily="34" charset="0"/>
              </a:rPr>
              <a:t>I performed  some Exploratory Data Analysis (EDA) to find some patterns in the data and determine what would be the label for training supervised models.</a:t>
            </a:r>
          </a:p>
          <a:p>
            <a:r>
              <a:rPr lang="en-US" dirty="0">
                <a:latin typeface="Calibri" panose="020F0502020204030204" pitchFamily="34" charset="0"/>
              </a:rPr>
              <a:t>Also defined  “Class” Column to </a:t>
            </a:r>
            <a:r>
              <a:rPr lang="en-US" sz="1800" b="0" i="0" u="none" strike="noStrike" baseline="0" dirty="0">
                <a:latin typeface="Calibri" panose="020F0502020204030204" pitchFamily="34" charset="0"/>
              </a:rPr>
              <a:t>convert  outcomes into Training Labels with '1' means the booster successfully landed '0' means it was unsuccessful</a:t>
            </a:r>
          </a:p>
          <a:p>
            <a:r>
              <a:rPr lang="en-US" dirty="0">
                <a:latin typeface="Calibri" panose="020F0502020204030204" pitchFamily="34" charset="0"/>
              </a:rPr>
              <a:t>Then export data as a CSV file</a:t>
            </a:r>
            <a:endParaRPr lang="en-US" sz="1800" b="0" i="0" u="none" strike="noStrike" baseline="0" dirty="0">
              <a:latin typeface="Calibri" panose="020F0502020204030204" pitchFamily="34" charset="0"/>
            </a:endParaRPr>
          </a:p>
        </p:txBody>
      </p:sp>
    </p:spTree>
    <p:extLst>
      <p:ext uri="{BB962C8B-B14F-4D97-AF65-F5344CB8AC3E}">
        <p14:creationId xmlns:p14="http://schemas.microsoft.com/office/powerpoint/2010/main" val="799485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06B4-8482-3D41-FE9F-16E4FE0612E2}"/>
              </a:ext>
            </a:extLst>
          </p:cNvPr>
          <p:cNvSpPr>
            <a:spLocks noGrp="1"/>
          </p:cNvSpPr>
          <p:nvPr>
            <p:ph type="title"/>
          </p:nvPr>
        </p:nvSpPr>
        <p:spPr>
          <a:xfrm>
            <a:off x="1163255" y="-437176"/>
            <a:ext cx="10241280" cy="1234440"/>
          </a:xfrm>
        </p:spPr>
        <p:txBody>
          <a:bodyPr>
            <a:normAutofit/>
          </a:bodyPr>
          <a:lstStyle/>
          <a:p>
            <a:r>
              <a:rPr lang="en-CA" dirty="0"/>
              <a:t>EDA with Data Visualization</a:t>
            </a:r>
          </a:p>
        </p:txBody>
      </p:sp>
      <p:sp>
        <p:nvSpPr>
          <p:cNvPr id="3" name="Content Placeholder 2">
            <a:extLst>
              <a:ext uri="{FF2B5EF4-FFF2-40B4-BE49-F238E27FC236}">
                <a16:creationId xmlns:a16="http://schemas.microsoft.com/office/drawing/2014/main" id="{E3558A2C-BFF6-6979-F850-737ECEEC2C2F}"/>
              </a:ext>
            </a:extLst>
          </p:cNvPr>
          <p:cNvSpPr>
            <a:spLocks noGrp="1"/>
          </p:cNvSpPr>
          <p:nvPr>
            <p:ph idx="1"/>
          </p:nvPr>
        </p:nvSpPr>
        <p:spPr>
          <a:xfrm>
            <a:off x="677119" y="1449324"/>
            <a:ext cx="10241280" cy="3959352"/>
          </a:xfrm>
        </p:spPr>
        <p:txBody>
          <a:bodyPr/>
          <a:lstStyle/>
          <a:p>
            <a:pPr marL="342900" marR="0" lvl="0" indent="-342900" rtl="0">
              <a:lnSpc>
                <a:spcPct val="107000"/>
              </a:lnSpc>
              <a:spcBef>
                <a:spcPts val="0"/>
              </a:spcBef>
              <a:spcAft>
                <a:spcPts val="0"/>
              </a:spcAft>
              <a:buFont typeface="+mj-lt"/>
              <a:buAutoNum type="arabicPeriod"/>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We first started by using scatter graph to find the relationship between the attributes such as between: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Payload and Flight Number.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Flight Number and Launch Site.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Payload and Launch Site.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Flight Number and Orbit Type.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CA"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Payload and Orbit Type</a:t>
            </a:r>
            <a:r>
              <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marR="0" indent="0">
              <a:lnSpc>
                <a:spcPct val="107000"/>
              </a:lnSpc>
              <a:spcBef>
                <a:spcPts val="0"/>
              </a:spcBef>
              <a:spcAft>
                <a:spcPts val="800"/>
              </a:spcAft>
              <a:buNone/>
            </a:pPr>
            <a:r>
              <a:rPr lang="en-CA" sz="1800" dirty="0">
                <a:solidFill>
                  <a:srgbClr val="000000"/>
                </a:solidFill>
                <a:latin typeface="Calibri" panose="020F0502020204030204" pitchFamily="34" charset="0"/>
                <a:ea typeface="Calibri" panose="020F0502020204030204" pitchFamily="34" charset="0"/>
                <a:cs typeface="Calibri" panose="020F0502020204030204" pitchFamily="34" charset="0"/>
              </a:rPr>
              <a:t> and find relationship by using bar charts between Class types( successful =Placed, unsuccessful =Unplaced)</a:t>
            </a:r>
          </a:p>
          <a:p>
            <a:pPr marL="0" marR="0" indent="0">
              <a:lnSpc>
                <a:spcPct val="107000"/>
              </a:lnSpc>
              <a:spcBef>
                <a:spcPts val="0"/>
              </a:spcBef>
              <a:spcAft>
                <a:spcPts val="800"/>
              </a:spcAft>
              <a:buNone/>
            </a:pPr>
            <a:r>
              <a:rPr lang="en-CA" sz="1800" dirty="0">
                <a:solidFill>
                  <a:srgbClr val="000000"/>
                </a:solidFill>
                <a:latin typeface="Calibri" panose="020F0502020204030204" pitchFamily="34" charset="0"/>
                <a:ea typeface="Calibri" panose="020F0502020204030204" pitchFamily="34" charset="0"/>
                <a:cs typeface="Calibri" panose="020F0502020204030204" pitchFamily="34" charset="0"/>
              </a:rPr>
              <a:t>  orbit and </a:t>
            </a:r>
            <a:r>
              <a:rPr lang="en-CA"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Launchsite</a:t>
            </a:r>
            <a:endParaRPr lang="en-CA"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CA" dirty="0"/>
          </a:p>
        </p:txBody>
      </p:sp>
    </p:spTree>
    <p:extLst>
      <p:ext uri="{BB962C8B-B14F-4D97-AF65-F5344CB8AC3E}">
        <p14:creationId xmlns:p14="http://schemas.microsoft.com/office/powerpoint/2010/main" val="341231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6A1C5198-F28A-4EE5-DDD7-2D96711B4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95528"/>
            <a:ext cx="5391150" cy="49505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76F8ED8-6801-2B5E-7D2D-A4522380A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53" y="795528"/>
            <a:ext cx="5391150" cy="495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5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a:extLst>
              <a:ext uri="{FF2B5EF4-FFF2-40B4-BE49-F238E27FC236}">
                <a16:creationId xmlns:a16="http://schemas.microsoft.com/office/drawing/2014/main" id="{E9427175-FACE-EBE3-8486-005170C30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61" y="197474"/>
            <a:ext cx="5220182" cy="276048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3D11A48-A96E-848A-325F-069ED4278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61" y="3177325"/>
            <a:ext cx="5220182" cy="276048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EAD2C57C-4D8B-4969-FE62-17E8E4984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499" y="197475"/>
            <a:ext cx="5833640" cy="276048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CE754A31-F793-BB5C-C97A-9FB3BADC0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7499" y="3177325"/>
            <a:ext cx="6096000" cy="276048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73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F12-B35C-71DD-0867-D4EEFA17FC2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47D6DFB-0E69-211F-6490-34963C5A260F}"/>
              </a:ext>
            </a:extLst>
          </p:cNvPr>
          <p:cNvSpPr>
            <a:spLocks noGrp="1"/>
          </p:cNvSpPr>
          <p:nvPr>
            <p:ph idx="1"/>
          </p:nvPr>
        </p:nvSpPr>
        <p:spPr/>
        <p:txBody>
          <a:bodyPr/>
          <a:lstStyle/>
          <a:p>
            <a:endParaRPr lang="en-CA"/>
          </a:p>
        </p:txBody>
      </p:sp>
      <p:pic>
        <p:nvPicPr>
          <p:cNvPr id="6146" name="Picture 2">
            <a:extLst>
              <a:ext uri="{FF2B5EF4-FFF2-40B4-BE49-F238E27FC236}">
                <a16:creationId xmlns:a16="http://schemas.microsoft.com/office/drawing/2014/main" id="{383063BC-CB2A-CB49-ADC7-D6956A80C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723900"/>
            <a:ext cx="805815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9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48E1-6456-8790-EAEC-0AD270AE4461}"/>
              </a:ext>
            </a:extLst>
          </p:cNvPr>
          <p:cNvSpPr>
            <a:spLocks noGrp="1"/>
          </p:cNvSpPr>
          <p:nvPr>
            <p:ph type="title"/>
          </p:nvPr>
        </p:nvSpPr>
        <p:spPr>
          <a:xfrm>
            <a:off x="457199" y="-448056"/>
            <a:ext cx="10241280" cy="1234440"/>
          </a:xfrm>
        </p:spPr>
        <p:txBody>
          <a:bodyPr>
            <a:normAutofit/>
          </a:bodyPr>
          <a:lstStyle/>
          <a:p>
            <a:pPr algn="ctr"/>
            <a:r>
              <a:rPr lang="en-CA" sz="4000" b="0" i="0" u="none" strike="noStrike" baseline="0" dirty="0">
                <a:latin typeface="Times New Roman" panose="02020603050405020304" pitchFamily="18" charset="0"/>
                <a:cs typeface="Times New Roman" panose="02020603050405020304" pitchFamily="18" charset="0"/>
              </a:rPr>
              <a:t>EDA with SQL</a:t>
            </a:r>
          </a:p>
        </p:txBody>
      </p:sp>
      <p:sp>
        <p:nvSpPr>
          <p:cNvPr id="6" name="TextBox 5">
            <a:extLst>
              <a:ext uri="{FF2B5EF4-FFF2-40B4-BE49-F238E27FC236}">
                <a16:creationId xmlns:a16="http://schemas.microsoft.com/office/drawing/2014/main" id="{D462B172-81F0-A4D9-52DB-8C9126EFCC0A}"/>
              </a:ext>
            </a:extLst>
          </p:cNvPr>
          <p:cNvSpPr txBox="1"/>
          <p:nvPr/>
        </p:nvSpPr>
        <p:spPr>
          <a:xfrm>
            <a:off x="856527" y="1081757"/>
            <a:ext cx="9676435" cy="5293757"/>
          </a:xfrm>
          <a:prstGeom prst="rect">
            <a:avLst/>
          </a:prstGeom>
          <a:noFill/>
        </p:spPr>
        <p:txBody>
          <a:bodyPr wrap="square">
            <a:spAutoFit/>
          </a:bodyPr>
          <a:lstStyle/>
          <a:p>
            <a:pPr algn="l"/>
            <a:endParaRPr lang="en-CA" sz="14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SQL queries performed include:</a:t>
            </a:r>
            <a:r>
              <a:rPr lang="en-US" sz="1800" b="0" i="0" u="none" strike="noStrike" baseline="0"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Displaying the names of the launch sites.  </a:t>
            </a: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pPr marL="285750" indent="-285750">
              <a:buFontTx/>
              <a:buChar char="-"/>
            </a:pPr>
            <a:r>
              <a:rPr lang="en-US" sz="1800" b="0" i="0" u="none" strike="noStrike" baseline="0" dirty="0">
                <a:solidFill>
                  <a:srgbClr val="000000"/>
                </a:solidFill>
                <a:latin typeface="Calibri" panose="020F0502020204030204" pitchFamily="34" charset="0"/>
              </a:rPr>
              <a:t>Displaying the total payload mass carried by the booster launched by NASA (CRS).</a:t>
            </a:r>
          </a:p>
          <a:p>
            <a:pPr marL="285750" indent="-285750">
              <a:buFontTx/>
              <a:buChar char="-"/>
            </a:pPr>
            <a:endParaRPr lang="en-US" dirty="0">
              <a:solidFill>
                <a:srgbClr val="000000"/>
              </a:solidFill>
              <a:latin typeface="Calibri" panose="020F0502020204030204" pitchFamily="34" charset="0"/>
            </a:endParaRPr>
          </a:p>
          <a:p>
            <a:r>
              <a:rPr lang="en-US" b="1" dirty="0">
                <a:latin typeface="Arial" panose="020B0604020202020204" pitchFamily="34" charset="0"/>
                <a:cs typeface="Arial" panose="020B0604020202020204" pitchFamily="34" charset="0"/>
              </a:rPr>
              <a:t>     </a:t>
            </a:r>
          </a:p>
          <a:p>
            <a:r>
              <a:rPr lang="en-US" b="1" dirty="0">
                <a:latin typeface="Arial" panose="020B0604020202020204" pitchFamily="34" charset="0"/>
                <a:cs typeface="Arial" panose="020B0604020202020204" pitchFamily="34" charset="0"/>
              </a:rPr>
              <a:t>                                                  45596 kg</a:t>
            </a:r>
          </a:p>
          <a:p>
            <a:endParaRPr lang="en-US" b="1" dirty="0">
              <a:latin typeface="Arial" panose="020B0604020202020204" pitchFamily="34" charset="0"/>
              <a:cs typeface="Arial" panose="020B0604020202020204" pitchFamily="34" charset="0"/>
            </a:endParaRPr>
          </a:p>
          <a:p>
            <a:pPr marL="285750" indent="-285750">
              <a:buFontTx/>
              <a:buChar char="-"/>
            </a:pPr>
            <a:r>
              <a:rPr lang="en-US" sz="1800" b="0" i="0" u="none" strike="noStrike" baseline="0" dirty="0">
                <a:solidFill>
                  <a:srgbClr val="000000"/>
                </a:solidFill>
                <a:latin typeface="Calibri" panose="020F0502020204030204" pitchFamily="34" charset="0"/>
              </a:rPr>
              <a:t>Displaying the average payload mass carried by booster version F9 v1.1.</a:t>
            </a:r>
          </a:p>
          <a:p>
            <a:pPr marL="285750" indent="-285750">
              <a:buFontTx/>
              <a:buChar char="-"/>
            </a:pPr>
            <a:endParaRPr lang="en-US" sz="1800" b="0" i="0" u="none" strike="noStrike" baseline="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2928.4</a:t>
            </a:r>
          </a:p>
          <a:p>
            <a:endParaRPr lang="en-US" b="1" dirty="0">
              <a:latin typeface="Arial" panose="020B0604020202020204" pitchFamily="34" charset="0"/>
              <a:cs typeface="Arial" panose="020B0604020202020204" pitchFamily="34" charset="0"/>
            </a:endParaRPr>
          </a:p>
          <a:p>
            <a:r>
              <a:rPr lang="en-US" sz="1800" b="0" i="0" u="none" strike="noStrike" baseline="0" dirty="0">
                <a:solidFill>
                  <a:srgbClr val="000000"/>
                </a:solidFill>
                <a:latin typeface="Calibri" panose="020F0502020204030204" pitchFamily="34" charset="0"/>
              </a:rPr>
              <a:t>-</a:t>
            </a:r>
            <a:endParaRPr lang="en-CA" sz="1800" b="0" i="0" u="none" strike="noStrike" baseline="0" dirty="0">
              <a:solidFill>
                <a:srgbClr val="000000"/>
              </a:solidFill>
              <a:latin typeface="Calibri" panose="020F0502020204030204" pitchFamily="34" charset="0"/>
            </a:endParaRPr>
          </a:p>
        </p:txBody>
      </p:sp>
      <p:sp>
        <p:nvSpPr>
          <p:cNvPr id="10" name="TextBox 9">
            <a:extLst>
              <a:ext uri="{FF2B5EF4-FFF2-40B4-BE49-F238E27FC236}">
                <a16:creationId xmlns:a16="http://schemas.microsoft.com/office/drawing/2014/main" id="{A43A708B-0443-AF81-86E6-48B147B75E2A}"/>
              </a:ext>
            </a:extLst>
          </p:cNvPr>
          <p:cNvSpPr txBox="1"/>
          <p:nvPr/>
        </p:nvSpPr>
        <p:spPr>
          <a:xfrm>
            <a:off x="3819644" y="1980990"/>
            <a:ext cx="1875100" cy="1200329"/>
          </a:xfrm>
          <a:prstGeom prst="rect">
            <a:avLst/>
          </a:prstGeom>
          <a:noFill/>
        </p:spPr>
        <p:txBody>
          <a:bodyPr wrap="square">
            <a:spAutoFit/>
          </a:bodyPr>
          <a:lstStyle/>
          <a:p>
            <a:r>
              <a:rPr lang="en-CA" b="1" dirty="0">
                <a:latin typeface="Arial" panose="020B0604020202020204" pitchFamily="34" charset="0"/>
                <a:cs typeface="Arial" panose="020B0604020202020204" pitchFamily="34" charset="0"/>
              </a:rPr>
              <a:t>CCAFS LC-40</a:t>
            </a:r>
          </a:p>
          <a:p>
            <a:r>
              <a:rPr lang="en-CA" b="1" dirty="0">
                <a:latin typeface="Arial" panose="020B0604020202020204" pitchFamily="34" charset="0"/>
                <a:cs typeface="Arial" panose="020B0604020202020204" pitchFamily="34" charset="0"/>
              </a:rPr>
              <a:t>VAFB SLC-4E</a:t>
            </a:r>
          </a:p>
          <a:p>
            <a:r>
              <a:rPr lang="en-CA" b="1" dirty="0">
                <a:latin typeface="Arial" panose="020B0604020202020204" pitchFamily="34" charset="0"/>
                <a:cs typeface="Arial" panose="020B0604020202020204" pitchFamily="34" charset="0"/>
              </a:rPr>
              <a:t>KSC LC-39A</a:t>
            </a:r>
          </a:p>
          <a:p>
            <a:r>
              <a:rPr lang="en-CA" b="1" dirty="0">
                <a:latin typeface="Arial" panose="020B0604020202020204" pitchFamily="34" charset="0"/>
                <a:cs typeface="Arial" panose="020B0604020202020204" pitchFamily="34" charset="0"/>
              </a:rPr>
              <a:t>CCAFS SLC-40</a:t>
            </a:r>
          </a:p>
        </p:txBody>
      </p:sp>
    </p:spTree>
    <p:extLst>
      <p:ext uri="{BB962C8B-B14F-4D97-AF65-F5344CB8AC3E}">
        <p14:creationId xmlns:p14="http://schemas.microsoft.com/office/powerpoint/2010/main" val="363066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80A0D0-1744-FBF8-3D9B-BD6A77FA89F9}"/>
              </a:ext>
            </a:extLst>
          </p:cNvPr>
          <p:cNvSpPr txBox="1"/>
          <p:nvPr/>
        </p:nvSpPr>
        <p:spPr>
          <a:xfrm>
            <a:off x="1296365" y="902826"/>
            <a:ext cx="8411901" cy="458587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Listing the date when the first successful landing outcome in the ground pad was achieved.</a:t>
            </a:r>
          </a:p>
          <a:p>
            <a:pPr algn="ctr"/>
            <a:r>
              <a:rPr lang="en-US" sz="1600" b="1" i="0" u="none" strike="noStrike" baseline="0" dirty="0" err="1">
                <a:solidFill>
                  <a:srgbClr val="000000"/>
                </a:solidFill>
                <a:latin typeface="Arial" panose="020B0604020202020204" pitchFamily="34" charset="0"/>
                <a:cs typeface="Arial" panose="020B0604020202020204" pitchFamily="34" charset="0"/>
              </a:rPr>
              <a:t>First_Successful_Landing_On_Ground_Pad</a:t>
            </a:r>
            <a:endParaRPr lang="en-US" sz="1600" b="1" i="0" u="none" strike="noStrike" baseline="0" dirty="0">
              <a:solidFill>
                <a:srgbClr val="000000"/>
              </a:solidFill>
              <a:latin typeface="Arial" panose="020B0604020202020204" pitchFamily="34" charset="0"/>
              <a:cs typeface="Arial" panose="020B0604020202020204" pitchFamily="34" charset="0"/>
            </a:endParaRPr>
          </a:p>
          <a:p>
            <a:pPr algn="ctr"/>
            <a:r>
              <a:rPr lang="en-US" sz="1600" b="1" i="0" u="none" strike="noStrike" baseline="0" dirty="0">
                <a:solidFill>
                  <a:srgbClr val="000000"/>
                </a:solidFill>
                <a:latin typeface="Arial" panose="020B0604020202020204" pitchFamily="34" charset="0"/>
                <a:cs typeface="Arial" panose="020B0604020202020204" pitchFamily="34" charset="0"/>
              </a:rPr>
              <a:t>2015-12-22</a:t>
            </a:r>
          </a:p>
          <a:p>
            <a:pPr algn="ctr"/>
            <a:endParaRPr lang="en-US" sz="1600" b="1" dirty="0">
              <a:solidFill>
                <a:srgbClr val="000000"/>
              </a:solidFill>
              <a:latin typeface="Arial" panose="020B0604020202020204" pitchFamily="34" charset="0"/>
              <a:cs typeface="Arial" panose="020B0604020202020204" pitchFamily="34" charset="0"/>
            </a:endParaRPr>
          </a:p>
          <a:p>
            <a:pPr marL="285750" indent="-285750">
              <a:buFontTx/>
              <a:buChar char="-"/>
            </a:pPr>
            <a:r>
              <a:rPr lang="en-US" sz="1800" b="0" i="0" u="none" strike="noStrike" baseline="0" dirty="0">
                <a:solidFill>
                  <a:srgbClr val="000000"/>
                </a:solidFill>
                <a:latin typeface="Calibri" panose="020F0502020204030204" pitchFamily="34" charset="0"/>
              </a:rPr>
              <a:t>List the names of the boosters which have success in drone ships and have payload mass greater than 4000 but less than 6000.</a:t>
            </a:r>
          </a:p>
          <a:p>
            <a:pPr marL="285750" indent="-285750">
              <a:buFontTx/>
              <a:buChar char="-"/>
            </a:pPr>
            <a:endParaRPr lang="en-US" sz="1800" b="0" i="0" u="none" strike="noStrike" baseline="0" dirty="0">
              <a:solidFill>
                <a:srgbClr val="000000"/>
              </a:solidFill>
              <a:latin typeface="Calibri" panose="020F0502020204030204" pitchFamily="34" charset="0"/>
            </a:endParaRPr>
          </a:p>
          <a:p>
            <a:pPr algn="ctr"/>
            <a:r>
              <a:rPr lang="en-US" sz="1600" b="1" dirty="0">
                <a:solidFill>
                  <a:srgbClr val="000000"/>
                </a:solidFill>
                <a:latin typeface="Arial" panose="020B0604020202020204" pitchFamily="34" charset="0"/>
                <a:cs typeface="Arial" panose="020B0604020202020204" pitchFamily="34" charset="0"/>
              </a:rPr>
              <a:t>F9 FT B1022</a:t>
            </a:r>
          </a:p>
          <a:p>
            <a:pPr algn="ctr"/>
            <a:r>
              <a:rPr lang="en-US" sz="1600" b="1" dirty="0">
                <a:solidFill>
                  <a:srgbClr val="000000"/>
                </a:solidFill>
                <a:latin typeface="Arial" panose="020B0604020202020204" pitchFamily="34" charset="0"/>
                <a:cs typeface="Arial" panose="020B0604020202020204" pitchFamily="34" charset="0"/>
              </a:rPr>
              <a:t>F9 FT B1026</a:t>
            </a:r>
          </a:p>
          <a:p>
            <a:pPr algn="ctr"/>
            <a:r>
              <a:rPr lang="en-US" sz="1600" b="1" dirty="0">
                <a:solidFill>
                  <a:srgbClr val="000000"/>
                </a:solidFill>
                <a:latin typeface="Arial" panose="020B0604020202020204" pitchFamily="34" charset="0"/>
                <a:cs typeface="Arial" panose="020B0604020202020204" pitchFamily="34" charset="0"/>
              </a:rPr>
              <a:t>F9 FT B1021.2</a:t>
            </a:r>
          </a:p>
          <a:p>
            <a:pPr algn="ctr"/>
            <a:r>
              <a:rPr lang="en-US" sz="1600" b="1" dirty="0">
                <a:solidFill>
                  <a:srgbClr val="000000"/>
                </a:solidFill>
                <a:latin typeface="Arial" panose="020B0604020202020204" pitchFamily="34" charset="0"/>
                <a:cs typeface="Arial" panose="020B0604020202020204" pitchFamily="34" charset="0"/>
              </a:rPr>
              <a:t>F9 FT B1031.2</a:t>
            </a:r>
          </a:p>
          <a:p>
            <a:pPr marL="285750" indent="-285750">
              <a:buFontTx/>
              <a:buChar char="-"/>
            </a:pPr>
            <a:r>
              <a:rPr lang="en-US" sz="1800" b="0" i="0" u="none" strike="noStrike" baseline="0" dirty="0">
                <a:solidFill>
                  <a:srgbClr val="000000"/>
                </a:solidFill>
                <a:latin typeface="Calibri" panose="020F0502020204030204" pitchFamily="34" charset="0"/>
              </a:rPr>
              <a:t>Listing the total number of successful and failed mission outcomes. </a:t>
            </a:r>
          </a:p>
          <a:p>
            <a:pPr algn="ctr"/>
            <a:r>
              <a:rPr lang="en-US" sz="1600" b="1" dirty="0">
                <a:solidFill>
                  <a:srgbClr val="000000"/>
                </a:solidFill>
                <a:latin typeface="Arial" panose="020B0604020202020204" pitchFamily="34" charset="0"/>
                <a:cs typeface="Arial" panose="020B0604020202020204" pitchFamily="34" charset="0"/>
              </a:rPr>
              <a:t>Failure (in flight)	1</a:t>
            </a:r>
          </a:p>
          <a:p>
            <a:pPr algn="ctr"/>
            <a:r>
              <a:rPr lang="en-US" sz="1600" b="1" dirty="0">
                <a:solidFill>
                  <a:srgbClr val="000000"/>
                </a:solidFill>
                <a:latin typeface="Arial" panose="020B0604020202020204" pitchFamily="34" charset="0"/>
                <a:cs typeface="Arial" panose="020B0604020202020204" pitchFamily="34" charset="0"/>
              </a:rPr>
              <a:t>Success	98</a:t>
            </a:r>
          </a:p>
          <a:p>
            <a:pPr algn="ctr"/>
            <a:r>
              <a:rPr lang="en-US" sz="1600" b="1" dirty="0">
                <a:solidFill>
                  <a:srgbClr val="000000"/>
                </a:solidFill>
                <a:latin typeface="Arial" panose="020B0604020202020204" pitchFamily="34" charset="0"/>
                <a:cs typeface="Arial" panose="020B0604020202020204" pitchFamily="34" charset="0"/>
              </a:rPr>
              <a:t>Success	1</a:t>
            </a:r>
          </a:p>
          <a:p>
            <a:pPr algn="ctr"/>
            <a:r>
              <a:rPr lang="en-US" sz="1600" b="1" dirty="0">
                <a:solidFill>
                  <a:srgbClr val="000000"/>
                </a:solidFill>
                <a:latin typeface="Arial" panose="020B0604020202020204" pitchFamily="34" charset="0"/>
                <a:cs typeface="Arial" panose="020B0604020202020204" pitchFamily="34" charset="0"/>
              </a:rPr>
              <a:t>Success (payload status unclear)</a:t>
            </a:r>
            <a:r>
              <a:rPr lang="en-US" sz="1800" b="0" i="0" u="none" strike="noStrike" baseline="0" dirty="0">
                <a:solidFill>
                  <a:srgbClr val="000000"/>
                </a:solidFill>
                <a:latin typeface="Calibri" panose="020F0502020204030204" pitchFamily="34" charset="0"/>
              </a:rPr>
              <a:t>	1</a:t>
            </a:r>
          </a:p>
        </p:txBody>
      </p:sp>
      <p:sp>
        <p:nvSpPr>
          <p:cNvPr id="7" name="TextBox 6">
            <a:extLst>
              <a:ext uri="{FF2B5EF4-FFF2-40B4-BE49-F238E27FC236}">
                <a16:creationId xmlns:a16="http://schemas.microsoft.com/office/drawing/2014/main" id="{6EB5D92D-E001-FEC0-4B28-28E549098628}"/>
              </a:ext>
            </a:extLst>
          </p:cNvPr>
          <p:cNvSpPr txBox="1"/>
          <p:nvPr/>
        </p:nvSpPr>
        <p:spPr>
          <a:xfrm>
            <a:off x="4019309" y="0"/>
            <a:ext cx="6094070" cy="707886"/>
          </a:xfrm>
          <a:prstGeom prst="rect">
            <a:avLst/>
          </a:prstGeom>
          <a:noFill/>
        </p:spPr>
        <p:txBody>
          <a:bodyPr wrap="square">
            <a:spAutoFit/>
          </a:bodyPr>
          <a:lstStyle/>
          <a:p>
            <a:r>
              <a:rPr lang="en-CA" sz="4000" b="0" i="0" u="none" strike="noStrike" baseline="0" dirty="0">
                <a:latin typeface="Times New Roman" panose="02020603050405020304" pitchFamily="18" charset="0"/>
                <a:cs typeface="Times New Roman" panose="02020603050405020304" pitchFamily="18" charset="0"/>
              </a:rPr>
              <a:t>EDA with SQL</a:t>
            </a:r>
            <a:endParaRPr lang="en-CA" sz="4000" dirty="0"/>
          </a:p>
        </p:txBody>
      </p:sp>
    </p:spTree>
    <p:extLst>
      <p:ext uri="{BB962C8B-B14F-4D97-AF65-F5344CB8AC3E}">
        <p14:creationId xmlns:p14="http://schemas.microsoft.com/office/powerpoint/2010/main" val="1061742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D5C0C8-9FAB-7596-CD23-412D81D04722}"/>
              </a:ext>
            </a:extLst>
          </p:cNvPr>
          <p:cNvSpPr txBox="1"/>
          <p:nvPr/>
        </p:nvSpPr>
        <p:spPr>
          <a:xfrm>
            <a:off x="1042110" y="517205"/>
            <a:ext cx="10752881" cy="5970865"/>
          </a:xfrm>
          <a:prstGeom prst="rect">
            <a:avLst/>
          </a:prstGeom>
          <a:noFill/>
        </p:spPr>
        <p:txBody>
          <a:bodyPr wrap="square">
            <a:spAutoFit/>
          </a:bodyPr>
          <a:lstStyle/>
          <a:p>
            <a:pPr marL="285750" indent="-285750">
              <a:buFontTx/>
              <a:buChar char="-"/>
            </a:pPr>
            <a:r>
              <a:rPr lang="en-US" sz="1800" b="0" i="0" u="none" strike="noStrike" baseline="0" dirty="0">
                <a:solidFill>
                  <a:srgbClr val="000000"/>
                </a:solidFill>
                <a:latin typeface="Calibri" panose="020F0502020204030204" pitchFamily="34" charset="0"/>
              </a:rPr>
              <a:t>Listing the names of the </a:t>
            </a:r>
            <a:r>
              <a:rPr lang="en-US" sz="1800" b="0" i="0" u="none" strike="noStrike" baseline="0" dirty="0" err="1">
                <a:solidFill>
                  <a:srgbClr val="000000"/>
                </a:solidFill>
                <a:latin typeface="Calibri" panose="020F0502020204030204" pitchFamily="34" charset="0"/>
              </a:rPr>
              <a:t>booster_versions</a:t>
            </a:r>
            <a:r>
              <a:rPr lang="en-US" sz="1800" b="0" i="0" u="none" strike="noStrike" baseline="0" dirty="0">
                <a:solidFill>
                  <a:srgbClr val="000000"/>
                </a:solidFill>
                <a:latin typeface="Calibri" panose="020F0502020204030204" pitchFamily="34" charset="0"/>
              </a:rPr>
              <a:t> which have carried the maximum payload mass. </a:t>
            </a:r>
          </a:p>
          <a:p>
            <a:r>
              <a:rPr lang="en-US" sz="1800" b="1" i="0" u="none" strike="noStrike" baseline="0" dirty="0">
                <a:solidFill>
                  <a:srgbClr val="000000"/>
                </a:solidFill>
                <a:latin typeface="Arial" panose="020B0604020202020204" pitchFamily="34" charset="0"/>
                <a:cs typeface="Arial" panose="020B0604020202020204" pitchFamily="34" charset="0"/>
              </a:rPr>
              <a:t>F9 B5 B1048.4                                 F9 B5 B1049.4                                            F9 B5 B1051.3</a:t>
            </a:r>
          </a:p>
          <a:p>
            <a:r>
              <a:rPr lang="en-US" sz="1800" b="1" i="0" u="none" strike="noStrike" baseline="0" dirty="0">
                <a:solidFill>
                  <a:srgbClr val="000000"/>
                </a:solidFill>
                <a:latin typeface="Arial" panose="020B0604020202020204" pitchFamily="34" charset="0"/>
                <a:cs typeface="Arial" panose="020B0604020202020204" pitchFamily="34" charset="0"/>
              </a:rPr>
              <a:t>F9 B5 B1056.                                   F9 B5 B1048.5                                             F9 B5 B1051.4</a:t>
            </a:r>
          </a:p>
          <a:p>
            <a:r>
              <a:rPr lang="en-US" sz="1800" b="1" i="0" u="none" strike="noStrike" baseline="0" dirty="0">
                <a:solidFill>
                  <a:srgbClr val="000000"/>
                </a:solidFill>
                <a:latin typeface="Arial" panose="020B0604020202020204" pitchFamily="34" charset="0"/>
                <a:cs typeface="Arial" panose="020B0604020202020204" pitchFamily="34" charset="0"/>
              </a:rPr>
              <a:t>F9 B5 B1049.5                                 F9 B5 B1060.2                                             F9 B5 B1058.3</a:t>
            </a:r>
          </a:p>
          <a:p>
            <a:r>
              <a:rPr lang="en-US" sz="1800" b="1" i="0" u="none" strike="noStrike" baseline="0" dirty="0">
                <a:solidFill>
                  <a:srgbClr val="000000"/>
                </a:solidFill>
                <a:latin typeface="Arial" panose="020B0604020202020204" pitchFamily="34" charset="0"/>
                <a:cs typeface="Arial" panose="020B0604020202020204" pitchFamily="34" charset="0"/>
              </a:rPr>
              <a:t>F9 B5 B1051.6                                 F9 B5 B1060.3                                              F9 B5 B1049.7</a:t>
            </a:r>
          </a:p>
          <a:p>
            <a:endParaRPr lang="en-US" dirty="0">
              <a:solidFill>
                <a:srgbClr val="000000"/>
              </a:solidFill>
              <a:latin typeface="Calibri" panose="020F0502020204030204" pitchFamily="34" charset="0"/>
            </a:endParaRPr>
          </a:p>
          <a:p>
            <a:pPr marL="285750" indent="-285750">
              <a:buFontTx/>
              <a:buChar char="-"/>
            </a:pPr>
            <a:r>
              <a:rPr lang="en-US" sz="1800" b="0" i="0" u="none" strike="noStrike" baseline="0" dirty="0">
                <a:solidFill>
                  <a:srgbClr val="000000"/>
                </a:solidFill>
                <a:latin typeface="Calibri" panose="020F0502020204030204" pitchFamily="34" charset="0"/>
              </a:rPr>
              <a:t>Listing the failed </a:t>
            </a:r>
            <a:r>
              <a:rPr lang="en-US" sz="1800" b="0" i="0" u="none" strike="noStrike" baseline="0" dirty="0" err="1">
                <a:solidFill>
                  <a:srgbClr val="000000"/>
                </a:solidFill>
                <a:latin typeface="Calibri" panose="020F0502020204030204" pitchFamily="34" charset="0"/>
              </a:rPr>
              <a:t>landing_outcomes</a:t>
            </a:r>
            <a:r>
              <a:rPr lang="en-US" sz="1800" b="0" i="0" u="none" strike="noStrike" baseline="0" dirty="0">
                <a:solidFill>
                  <a:srgbClr val="000000"/>
                </a:solidFill>
                <a:latin typeface="Calibri" panose="020F0502020204030204" pitchFamily="34" charset="0"/>
              </a:rPr>
              <a:t> in drone ship, their booster versions, and launch site names for the year 2015.</a:t>
            </a:r>
          </a:p>
          <a:p>
            <a:endParaRPr lang="en-US" dirty="0">
              <a:solidFill>
                <a:srgbClr val="000000"/>
              </a:solidFill>
              <a:latin typeface="Calibri" panose="020F0502020204030204" pitchFamily="34" charset="0"/>
            </a:endParaRPr>
          </a:p>
          <a:p>
            <a:r>
              <a:rPr lang="en-US" b="1" dirty="0">
                <a:solidFill>
                  <a:srgbClr val="000000"/>
                </a:solidFill>
                <a:latin typeface="Arial" panose="020B0604020202020204" pitchFamily="34" charset="0"/>
                <a:cs typeface="Arial" panose="020B0604020202020204" pitchFamily="34" charset="0"/>
              </a:rPr>
              <a:t>                         October	              Failure (drone ship)	F9 v1.1 B1012	CCAFS LC-40</a:t>
            </a:r>
          </a:p>
          <a:p>
            <a:r>
              <a:rPr lang="en-US" b="1" dirty="0">
                <a:solidFill>
                  <a:srgbClr val="000000"/>
                </a:solidFill>
                <a:latin typeface="Arial" panose="020B0604020202020204" pitchFamily="34" charset="0"/>
                <a:cs typeface="Arial" panose="020B0604020202020204" pitchFamily="34" charset="0"/>
              </a:rPr>
              <a:t>                         April	               Failure (drone ship)	F9 v1.1 B1015	CCAFS LC-40</a:t>
            </a:r>
          </a:p>
          <a:p>
            <a:endParaRPr lang="en-US" b="1" dirty="0">
              <a:solidFill>
                <a:srgbClr val="000000"/>
              </a:solidFill>
              <a:latin typeface="Arial" panose="020B0604020202020204" pitchFamily="34" charset="0"/>
              <a:cs typeface="Arial" panose="020B0604020202020204" pitchFamily="34" charset="0"/>
            </a:endParaRPr>
          </a:p>
          <a:p>
            <a:pPr marL="285750" indent="-285750">
              <a:buFontTx/>
              <a:buChar char="-"/>
            </a:pPr>
            <a:r>
              <a:rPr lang="en-US" sz="1800" b="0" i="0" u="none" strike="noStrike" baseline="0" dirty="0">
                <a:solidFill>
                  <a:srgbClr val="000000"/>
                </a:solidFill>
                <a:latin typeface="Calibri" panose="020F0502020204030204" pitchFamily="34" charset="0"/>
              </a:rPr>
              <a:t>Rank the count of landing outcomes or success </a:t>
            </a:r>
            <a:r>
              <a:rPr lang="en-US" dirty="0">
                <a:solidFill>
                  <a:srgbClr val="000000"/>
                </a:solidFill>
                <a:latin typeface="Calibri" panose="020F0502020204030204" pitchFamily="34" charset="0"/>
              </a:rPr>
              <a:t>between   the dates 2010-06-04 and 2017-03-20, in descending order. </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No attempt            	10</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Success (ground pad)	5</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Success (drone ship)	5</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Failure (drone ship)	5</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Controlled (ocean)	3</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Uncontrolled (ocean)	2</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Precluded (drone ship)	1</a:t>
            </a:r>
          </a:p>
          <a:p>
            <a:pPr algn="ctr"/>
            <a:r>
              <a:rPr lang="en-US" sz="1400" b="1" i="0" u="none" strike="noStrike" baseline="0" dirty="0">
                <a:solidFill>
                  <a:srgbClr val="000000"/>
                </a:solidFill>
                <a:latin typeface="Arial" panose="020B0604020202020204" pitchFamily="34" charset="0"/>
                <a:cs typeface="Arial" panose="020B0604020202020204" pitchFamily="34" charset="0"/>
              </a:rPr>
              <a:t>Failure (parachute)	1</a:t>
            </a:r>
          </a:p>
          <a:p>
            <a:endParaRPr lang="en-US" sz="1800" b="0" i="0" u="none" strike="noStrike" baseline="0" dirty="0">
              <a:solidFill>
                <a:srgbClr val="000000"/>
              </a:solidFill>
              <a:latin typeface="Calibri" panose="020F0502020204030204" pitchFamily="34" charset="0"/>
            </a:endParaRPr>
          </a:p>
        </p:txBody>
      </p:sp>
      <p:sp>
        <p:nvSpPr>
          <p:cNvPr id="11" name="TextBox 10">
            <a:extLst>
              <a:ext uri="{FF2B5EF4-FFF2-40B4-BE49-F238E27FC236}">
                <a16:creationId xmlns:a16="http://schemas.microsoft.com/office/drawing/2014/main" id="{9A3082F2-F259-7347-77D6-A85EF236A665}"/>
              </a:ext>
            </a:extLst>
          </p:cNvPr>
          <p:cNvSpPr txBox="1"/>
          <p:nvPr/>
        </p:nvSpPr>
        <p:spPr>
          <a:xfrm>
            <a:off x="4435998" y="128779"/>
            <a:ext cx="6094070" cy="584775"/>
          </a:xfrm>
          <a:prstGeom prst="rect">
            <a:avLst/>
          </a:prstGeom>
          <a:noFill/>
        </p:spPr>
        <p:txBody>
          <a:bodyPr wrap="square">
            <a:spAutoFit/>
          </a:bodyPr>
          <a:lstStyle/>
          <a:p>
            <a:r>
              <a:rPr lang="en-CA" sz="3200" b="1" dirty="0">
                <a:latin typeface="Times New Roman" panose="02020603050405020304" pitchFamily="18" charset="0"/>
                <a:cs typeface="Times New Roman" panose="02020603050405020304" pitchFamily="18" charset="0"/>
              </a:rPr>
              <a:t>EDA with SQL</a:t>
            </a:r>
          </a:p>
        </p:txBody>
      </p:sp>
    </p:spTree>
    <p:extLst>
      <p:ext uri="{BB962C8B-B14F-4D97-AF65-F5344CB8AC3E}">
        <p14:creationId xmlns:p14="http://schemas.microsoft.com/office/powerpoint/2010/main" val="422640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6F10AE-2F85-B863-A2A1-A34D86B87E98}"/>
              </a:ext>
            </a:extLst>
          </p:cNvPr>
          <p:cNvSpPr txBox="1"/>
          <p:nvPr/>
        </p:nvSpPr>
        <p:spPr>
          <a:xfrm>
            <a:off x="2435024" y="191510"/>
            <a:ext cx="7321951" cy="523220"/>
          </a:xfrm>
          <a:prstGeom prst="rect">
            <a:avLst/>
          </a:prstGeom>
          <a:noFill/>
        </p:spPr>
        <p:txBody>
          <a:bodyPr wrap="square">
            <a:spAutoFit/>
          </a:bodyPr>
          <a:lstStyle/>
          <a:p>
            <a:r>
              <a:rPr lang="en-US" sz="2800" b="1" i="0" u="none" strike="noStrike" baseline="0" dirty="0">
                <a:latin typeface="Arial" panose="020B0604020202020204" pitchFamily="34" charset="0"/>
                <a:cs typeface="Arial" panose="020B0604020202020204" pitchFamily="34" charset="0"/>
              </a:rPr>
              <a:t>Build an Interactive Map with Folium</a:t>
            </a:r>
            <a:endParaRPr lang="en-CA"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21BD6B2-2E92-2F98-7CE4-E25A196BBF59}"/>
              </a:ext>
            </a:extLst>
          </p:cNvPr>
          <p:cNvSpPr txBox="1"/>
          <p:nvPr/>
        </p:nvSpPr>
        <p:spPr>
          <a:xfrm>
            <a:off x="2607198" y="897567"/>
            <a:ext cx="6094070" cy="369332"/>
          </a:xfrm>
          <a:prstGeom prst="rect">
            <a:avLst/>
          </a:prstGeom>
          <a:noFill/>
        </p:spPr>
        <p:txBody>
          <a:bodyPr wrap="square">
            <a:spAutoFit/>
          </a:bodyPr>
          <a:lstStyle/>
          <a:p>
            <a:r>
              <a:rPr lang="en-US" sz="1800" b="0" i="0" u="none" strike="noStrike" baseline="0" dirty="0">
                <a:solidFill>
                  <a:srgbClr val="C00000"/>
                </a:solidFill>
                <a:latin typeface="Calibri" panose="020F0502020204030204" pitchFamily="34" charset="0"/>
              </a:rPr>
              <a:t>Marking the success/failed launches for each site on the map</a:t>
            </a:r>
            <a:endParaRPr lang="en-CA" dirty="0"/>
          </a:p>
        </p:txBody>
      </p:sp>
      <p:pic>
        <p:nvPicPr>
          <p:cNvPr id="11" name="Picture 10">
            <a:extLst>
              <a:ext uri="{FF2B5EF4-FFF2-40B4-BE49-F238E27FC236}">
                <a16:creationId xmlns:a16="http://schemas.microsoft.com/office/drawing/2014/main" id="{FAE1BE62-E381-E4B3-A84F-D91728102D3B}"/>
              </a:ext>
            </a:extLst>
          </p:cNvPr>
          <p:cNvPicPr>
            <a:picLocks noChangeAspect="1"/>
          </p:cNvPicPr>
          <p:nvPr/>
        </p:nvPicPr>
        <p:blipFill rotWithShape="1">
          <a:blip r:embed="rId2"/>
          <a:srcRect l="28813" t="37637" r="21203" b="16624"/>
          <a:stretch/>
        </p:blipFill>
        <p:spPr>
          <a:xfrm>
            <a:off x="1803878" y="1701479"/>
            <a:ext cx="7803109" cy="4016416"/>
          </a:xfrm>
          <a:prstGeom prst="rect">
            <a:avLst/>
          </a:prstGeom>
        </p:spPr>
      </p:pic>
    </p:spTree>
    <p:extLst>
      <p:ext uri="{BB962C8B-B14F-4D97-AF65-F5344CB8AC3E}">
        <p14:creationId xmlns:p14="http://schemas.microsoft.com/office/powerpoint/2010/main" val="286667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8004E-57CE-C38F-FD72-9FD560A0A317}"/>
              </a:ext>
            </a:extLst>
          </p:cNvPr>
          <p:cNvPicPr>
            <a:picLocks noGrp="1" noChangeAspect="1"/>
          </p:cNvPicPr>
          <p:nvPr>
            <p:ph idx="1"/>
          </p:nvPr>
        </p:nvPicPr>
        <p:blipFill rotWithShape="1">
          <a:blip r:embed="rId2"/>
          <a:srcRect l="26010" t="19133" r="6239" b="16843"/>
          <a:stretch/>
        </p:blipFill>
        <p:spPr>
          <a:xfrm>
            <a:off x="671717" y="682905"/>
            <a:ext cx="6678951" cy="4953966"/>
          </a:xfrm>
        </p:spPr>
      </p:pic>
      <p:sp>
        <p:nvSpPr>
          <p:cNvPr id="7" name="TextBox 6">
            <a:extLst>
              <a:ext uri="{FF2B5EF4-FFF2-40B4-BE49-F238E27FC236}">
                <a16:creationId xmlns:a16="http://schemas.microsoft.com/office/drawing/2014/main" id="{5C6126DF-3F37-EF55-E770-C3F4CA143789}"/>
              </a:ext>
            </a:extLst>
          </p:cNvPr>
          <p:cNvSpPr txBox="1"/>
          <p:nvPr/>
        </p:nvSpPr>
        <p:spPr>
          <a:xfrm>
            <a:off x="7167623" y="779476"/>
            <a:ext cx="3735729" cy="2277547"/>
          </a:xfrm>
          <a:prstGeom prst="rect">
            <a:avLst/>
          </a:prstGeom>
          <a:noFill/>
        </p:spPr>
        <p:txBody>
          <a:bodyPr wrap="square">
            <a:spAutoFit/>
          </a:bodyPr>
          <a:lstStyle/>
          <a:p>
            <a:pPr algn="l"/>
            <a:endParaRPr lang="en-CA" sz="1600" b="0" i="0" u="none" strike="noStrike" baseline="0" dirty="0">
              <a:solidFill>
                <a:srgbClr val="000000"/>
              </a:solidFill>
              <a:latin typeface="Arial" panose="020B0604020202020204" pitchFamily="34" charset="0"/>
              <a:cs typeface="Arial" panose="020B0604020202020204" pitchFamily="34" charset="0"/>
            </a:endParaRPr>
          </a:p>
          <a:p>
            <a:r>
              <a:rPr lang="en-CA" sz="1800" b="0" i="0" u="none" strike="noStrike" baseline="0" dirty="0">
                <a:solidFill>
                  <a:srgbClr val="000000"/>
                </a:solidFill>
                <a:latin typeface="Arial" panose="020B0604020202020204" pitchFamily="34" charset="0"/>
                <a:cs typeface="Arial" panose="020B0604020202020204" pitchFamily="34" charset="0"/>
              </a:rPr>
              <a:t>•</a:t>
            </a:r>
            <a:r>
              <a:rPr lang="en-CA" sz="1800" b="1" i="0" u="none" strike="noStrike" baseline="0" dirty="0">
                <a:solidFill>
                  <a:srgbClr val="000000"/>
                </a:solidFill>
                <a:latin typeface="Arial" panose="020B0604020202020204" pitchFamily="34" charset="0"/>
                <a:cs typeface="Arial" panose="020B0604020202020204" pitchFamily="34" charset="0"/>
              </a:rPr>
              <a:t>Outcomes</a:t>
            </a:r>
            <a:r>
              <a:rPr lang="en-CA" sz="1800" b="0" i="0" u="none" strike="noStrike" baseline="0" dirty="0">
                <a:solidFill>
                  <a:srgbClr val="000000"/>
                </a:solidFill>
                <a:latin typeface="Arial" panose="020B0604020202020204" pitchFamily="34" charset="0"/>
                <a:cs typeface="Arial" panose="020B0604020202020204" pitchFamily="34" charset="0"/>
              </a:rPr>
              <a:t>:</a:t>
            </a:r>
          </a:p>
          <a:p>
            <a:r>
              <a:rPr lang="en-CA" sz="1800" b="0" i="0" u="none" strike="noStrike" baseline="0" dirty="0">
                <a:solidFill>
                  <a:srgbClr val="000000"/>
                </a:solidFill>
                <a:latin typeface="Arial" panose="020B0604020202020204" pitchFamily="34" charset="0"/>
                <a:cs typeface="Arial" panose="020B0604020202020204" pitchFamily="34" charset="0"/>
              </a:rPr>
              <a:t>•</a:t>
            </a:r>
            <a:r>
              <a:rPr lang="en-CA" sz="1800" b="1" i="0" u="none" strike="noStrike" baseline="0" dirty="0" err="1">
                <a:solidFill>
                  <a:srgbClr val="6EAC46"/>
                </a:solidFill>
                <a:latin typeface="Arial" panose="020B0604020202020204" pitchFamily="34" charset="0"/>
                <a:cs typeface="Arial" panose="020B0604020202020204" pitchFamily="34" charset="0"/>
              </a:rPr>
              <a:t>Green</a:t>
            </a:r>
            <a:r>
              <a:rPr lang="en-CA" sz="1800" b="0" i="0" u="none" strike="noStrike" baseline="0" dirty="0" err="1">
                <a:solidFill>
                  <a:srgbClr val="000000"/>
                </a:solidFill>
                <a:latin typeface="Arial" panose="020B0604020202020204" pitchFamily="34" charset="0"/>
                <a:cs typeface="Arial" panose="020B0604020202020204" pitchFamily="34" charset="0"/>
              </a:rPr>
              <a:t>markersforsuccessfullaunches</a:t>
            </a:r>
            <a:endParaRPr lang="en-CA" sz="1800" b="0" i="0" u="none" strike="noStrike" baseline="0" dirty="0">
              <a:solidFill>
                <a:srgbClr val="000000"/>
              </a:solidFill>
              <a:latin typeface="Arial" panose="020B0604020202020204" pitchFamily="34" charset="0"/>
              <a:cs typeface="Arial" panose="020B0604020202020204" pitchFamily="34" charset="0"/>
            </a:endParaRPr>
          </a:p>
          <a:p>
            <a:r>
              <a:rPr lang="en-CA" sz="1800" b="0" i="0" u="none" strike="noStrike" baseline="0" dirty="0">
                <a:solidFill>
                  <a:srgbClr val="000000"/>
                </a:solidFill>
                <a:latin typeface="Arial" panose="020B0604020202020204" pitchFamily="34" charset="0"/>
                <a:cs typeface="Arial" panose="020B0604020202020204" pitchFamily="34" charset="0"/>
              </a:rPr>
              <a:t>•</a:t>
            </a:r>
            <a:r>
              <a:rPr lang="en-CA" sz="1800" b="1" i="0" u="none" strike="noStrike" baseline="0" dirty="0" err="1">
                <a:solidFill>
                  <a:srgbClr val="FF0000"/>
                </a:solidFill>
                <a:latin typeface="Arial" panose="020B0604020202020204" pitchFamily="34" charset="0"/>
                <a:cs typeface="Arial" panose="020B0604020202020204" pitchFamily="34" charset="0"/>
              </a:rPr>
              <a:t>Red</a:t>
            </a:r>
            <a:r>
              <a:rPr lang="en-CA" sz="1800" b="0" i="0" u="none" strike="noStrike" baseline="0" dirty="0" err="1">
                <a:solidFill>
                  <a:srgbClr val="000000"/>
                </a:solidFill>
                <a:latin typeface="Arial" panose="020B0604020202020204" pitchFamily="34" charset="0"/>
                <a:cs typeface="Arial" panose="020B0604020202020204" pitchFamily="34" charset="0"/>
              </a:rPr>
              <a:t>markersforunsuccessfullaunches</a:t>
            </a:r>
            <a:endParaRPr lang="en-CA" sz="1800" b="0" i="0" u="none" strike="noStrike" baseline="0" dirty="0">
              <a:solidFill>
                <a:srgbClr val="000000"/>
              </a:solidFill>
              <a:latin typeface="Arial" panose="020B0604020202020204" pitchFamily="34" charset="0"/>
              <a:cs typeface="Arial" panose="020B0604020202020204" pitchFamily="34" charset="0"/>
            </a:endParaRPr>
          </a:p>
          <a:p>
            <a:r>
              <a:rPr lang="en-CA" sz="1800" b="0" i="0" u="none" strike="noStrike" baseline="0" dirty="0">
                <a:solidFill>
                  <a:srgbClr val="000000"/>
                </a:solidFill>
                <a:latin typeface="Arial" panose="020B0604020202020204" pitchFamily="34" charset="0"/>
                <a:cs typeface="Arial" panose="020B0604020202020204" pitchFamily="34" charset="0"/>
              </a:rPr>
              <a:t>•Launchsite</a:t>
            </a:r>
            <a:r>
              <a:rPr lang="en-CA" sz="1800" b="1" i="0" u="none" strike="noStrike" baseline="0" dirty="0">
                <a:solidFill>
                  <a:srgbClr val="000000"/>
                </a:solidFill>
                <a:latin typeface="Arial" panose="020B0604020202020204" pitchFamily="34" charset="0"/>
                <a:cs typeface="Arial" panose="020B0604020202020204" pitchFamily="34" charset="0"/>
              </a:rPr>
              <a:t>CCAFSSLC-40</a:t>
            </a:r>
            <a:r>
              <a:rPr lang="en-CA" sz="1800" b="0" i="0" u="none" strike="noStrike" baseline="0" dirty="0">
                <a:solidFill>
                  <a:srgbClr val="000000"/>
                </a:solidFill>
                <a:latin typeface="Arial" panose="020B0604020202020204" pitchFamily="34" charset="0"/>
                <a:cs typeface="Arial" panose="020B0604020202020204" pitchFamily="34" charset="0"/>
              </a:rPr>
              <a:t>hasa</a:t>
            </a:r>
            <a:r>
              <a:rPr lang="en-CA" sz="1800" b="1" i="0" u="none" strike="noStrike" baseline="0" dirty="0">
                <a:solidFill>
                  <a:srgbClr val="000000"/>
                </a:solidFill>
                <a:latin typeface="Arial" panose="020B0604020202020204" pitchFamily="34" charset="0"/>
                <a:cs typeface="Arial" panose="020B0604020202020204" pitchFamily="34" charset="0"/>
              </a:rPr>
              <a:t>3/7successrate</a:t>
            </a:r>
            <a:r>
              <a:rPr lang="en-CA" sz="1800" b="0" i="0" u="none" strike="noStrike" baseline="0" dirty="0">
                <a:solidFill>
                  <a:srgbClr val="000000"/>
                </a:solidFill>
                <a:latin typeface="Arial" panose="020B0604020202020204" pitchFamily="34" charset="0"/>
                <a:cs typeface="Arial" panose="020B0604020202020204" pitchFamily="34" charset="0"/>
              </a:rPr>
              <a:t>(</a:t>
            </a:r>
            <a:r>
              <a:rPr lang="en-CA" sz="1800" b="1" i="0" u="none" strike="noStrike" baseline="0" dirty="0">
                <a:solidFill>
                  <a:srgbClr val="000000"/>
                </a:solidFill>
                <a:latin typeface="Arial" panose="020B0604020202020204" pitchFamily="34" charset="0"/>
                <a:cs typeface="Arial" panose="020B0604020202020204" pitchFamily="34" charset="0"/>
              </a:rPr>
              <a:t>42.9%)</a:t>
            </a:r>
            <a:endParaRPr lang="en-CA" sz="1800" b="0" i="0" u="none" strike="noStrike" baseline="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4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4605347-2613-41EB-8B87-A77912065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11DEF2-2066-0EBD-3C47-D9FDB043879C}"/>
              </a:ext>
            </a:extLst>
          </p:cNvPr>
          <p:cNvSpPr txBox="1"/>
          <p:nvPr/>
        </p:nvSpPr>
        <p:spPr>
          <a:xfrm>
            <a:off x="1135626" y="673030"/>
            <a:ext cx="5155660" cy="3145555"/>
          </a:xfrm>
          <a:prstGeom prst="rect">
            <a:avLst/>
          </a:prstGeom>
        </p:spPr>
        <p:txBody>
          <a:bodyPr vert="horz" lIns="0" tIns="0" rIns="0" bIns="0" rtlCol="0" anchor="t">
            <a:noAutofit/>
          </a:bodyPr>
          <a:lstStyle/>
          <a:p>
            <a:pPr marL="171450" indent="-171450">
              <a:lnSpc>
                <a:spcPct val="110000"/>
              </a:lnSpc>
              <a:spcAft>
                <a:spcPts val="600"/>
              </a:spcAft>
              <a:buFont typeface="Arial" panose="020B0604020202020204" pitchFamily="34" charset="0"/>
              <a:buChar char="•"/>
            </a:pPr>
            <a:endParaRPr lang="en-US" sz="1200" b="1" i="0" u="none" strike="noStrike" baseline="0" dirty="0">
              <a:solidFill>
                <a:srgbClr val="0070C0"/>
              </a:solidFill>
              <a:latin typeface="Times New Roman" panose="02020603050405020304" pitchFamily="18" charset="0"/>
              <a:cs typeface="Times New Roman" panose="02020603050405020304" pitchFamily="18" charset="0"/>
            </a:endParaRPr>
          </a:p>
        </p:txBody>
      </p:sp>
      <p:pic>
        <p:nvPicPr>
          <p:cNvPr id="7" name="Picture 6" descr="A rocket launching with smoke and clouds&#10;&#10;Description automatically generated">
            <a:extLst>
              <a:ext uri="{FF2B5EF4-FFF2-40B4-BE49-F238E27FC236}">
                <a16:creationId xmlns:a16="http://schemas.microsoft.com/office/drawing/2014/main" id="{39D2151D-07AF-981F-4B86-FE2ACEC78780}"/>
              </a:ext>
            </a:extLst>
          </p:cNvPr>
          <p:cNvPicPr>
            <a:picLocks noChangeAspect="1"/>
          </p:cNvPicPr>
          <p:nvPr/>
        </p:nvPicPr>
        <p:blipFill rotWithShape="1">
          <a:blip r:embed="rId2">
            <a:extLst>
              <a:ext uri="{28A0092B-C50C-407E-A947-70E740481C1C}">
                <a14:useLocalDpi xmlns:a14="http://schemas.microsoft.com/office/drawing/2010/main" val="0"/>
              </a:ext>
            </a:extLst>
          </a:blip>
          <a:srcRect l="29913" r="16450" b="-1"/>
          <a:stretch/>
        </p:blipFill>
        <p:spPr>
          <a:xfrm>
            <a:off x="7241312" y="327547"/>
            <a:ext cx="4631140" cy="5745706"/>
          </a:xfrm>
          <a:prstGeom prst="rect">
            <a:avLst/>
          </a:prstGeom>
        </p:spPr>
      </p:pic>
      <p:sp>
        <p:nvSpPr>
          <p:cNvPr id="14" name="Rectangle 13">
            <a:extLst>
              <a:ext uri="{FF2B5EF4-FFF2-40B4-BE49-F238E27FC236}">
                <a16:creationId xmlns:a16="http://schemas.microsoft.com/office/drawing/2014/main" id="{5B03C481-2433-4417-965E-BECB9D12A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786A78-84CD-4AC4-B2E4-2BFDC38D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9CBD2F3-4333-0163-F6A7-C66BBEF0ADBC}"/>
              </a:ext>
            </a:extLst>
          </p:cNvPr>
          <p:cNvSpPr/>
          <p:nvPr/>
        </p:nvSpPr>
        <p:spPr>
          <a:xfrm>
            <a:off x="816078" y="327547"/>
            <a:ext cx="4134611" cy="57457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spcAft>
                <a:spcPts val="600"/>
              </a:spcAft>
            </a:pPr>
            <a:endParaRPr lang="en-US" b="1" i="0" u="none" strike="noStrike" baseline="0" dirty="0">
              <a:latin typeface="Times New Roman" panose="02020603050405020304" pitchFamily="18" charset="0"/>
              <a:cs typeface="Times New Roman" panose="02020603050405020304" pitchFamily="18" charset="0"/>
            </a:endParaRPr>
          </a:p>
          <a:p>
            <a:pPr>
              <a:spcAft>
                <a:spcPts val="600"/>
              </a:spcAft>
            </a:pPr>
            <a:r>
              <a:rPr lang="en-US" b="1" i="0" u="none" strike="noStrike" baseline="0" dirty="0">
                <a:latin typeface="Times New Roman" panose="02020603050405020304" pitchFamily="18" charset="0"/>
                <a:cs typeface="Times New Roman" panose="02020603050405020304" pitchFamily="18" charset="0"/>
              </a:rPr>
              <a:t>                OUTLINE</a:t>
            </a:r>
            <a:endParaRPr lang="en-US" sz="1800" b="1" i="0" u="none" strike="noStrike" baseline="0" dirty="0">
              <a:solidFill>
                <a:srgbClr val="0070C0"/>
              </a:solidFill>
              <a:latin typeface="Times New Roman" panose="02020603050405020304" pitchFamily="18" charset="0"/>
              <a:cs typeface="Times New Roman" panose="02020603050405020304" pitchFamily="18" charset="0"/>
            </a:endParaRP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Executive Summary</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Introduction</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Methodology Data collection</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Data wrangling</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EDA and interactive visual analytics</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Predictive analysis</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Results EDA with visualization</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EDA with SQL</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Interactive map with FOLIUM</a:t>
            </a:r>
          </a:p>
          <a:p>
            <a:pPr marL="171450" indent="-171450">
              <a:spcAft>
                <a:spcPts val="600"/>
              </a:spcAft>
              <a:buFont typeface="Arial" panose="020B0604020202020204" pitchFamily="34" charset="0"/>
              <a:buChar char="•"/>
            </a:pPr>
            <a:r>
              <a:rPr lang="en-US" sz="1800" b="1" i="0" u="none" strike="noStrike" baseline="0" dirty="0" err="1">
                <a:solidFill>
                  <a:srgbClr val="0070C0"/>
                </a:solidFill>
                <a:latin typeface="Times New Roman" panose="02020603050405020304" pitchFamily="18" charset="0"/>
                <a:cs typeface="Times New Roman" panose="02020603050405020304" pitchFamily="18" charset="0"/>
              </a:rPr>
              <a:t>Plotly</a:t>
            </a:r>
            <a:r>
              <a:rPr lang="en-US" sz="1800" b="1" i="0" u="none" strike="noStrike" baseline="0" dirty="0">
                <a:solidFill>
                  <a:srgbClr val="0070C0"/>
                </a:solidFill>
                <a:latin typeface="Times New Roman" panose="02020603050405020304" pitchFamily="18" charset="0"/>
                <a:cs typeface="Times New Roman" panose="02020603050405020304" pitchFamily="18" charset="0"/>
              </a:rPr>
              <a:t> Dash Dashboard</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Predictive analysis (classification)</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Conclusion</a:t>
            </a:r>
          </a:p>
          <a:p>
            <a:pPr marL="171450" indent="-171450">
              <a:spcAft>
                <a:spcPts val="600"/>
              </a:spcAft>
              <a:buFont typeface="Arial" panose="020B0604020202020204" pitchFamily="34" charset="0"/>
              <a:buChar char="•"/>
            </a:pPr>
            <a:r>
              <a:rPr lang="en-US" sz="1800" b="1" i="0" u="none" strike="noStrike" baseline="0" dirty="0">
                <a:solidFill>
                  <a:srgbClr val="0070C0"/>
                </a:solidFill>
                <a:latin typeface="Times New Roman" panose="02020603050405020304" pitchFamily="18" charset="0"/>
                <a:cs typeface="Times New Roman" panose="02020603050405020304" pitchFamily="18" charset="0"/>
              </a:rPr>
              <a:t>Appendix</a:t>
            </a:r>
          </a:p>
          <a:p>
            <a:pPr algn="ctr"/>
            <a:endParaRPr lang="en-CA" dirty="0"/>
          </a:p>
        </p:txBody>
      </p:sp>
    </p:spTree>
    <p:extLst>
      <p:ext uri="{BB962C8B-B14F-4D97-AF65-F5344CB8AC3E}">
        <p14:creationId xmlns:p14="http://schemas.microsoft.com/office/powerpoint/2010/main" val="1613972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05AAE6-56A7-81F0-C145-C1D3E9C36273}"/>
              </a:ext>
            </a:extLst>
          </p:cNvPr>
          <p:cNvPicPr>
            <a:picLocks noGrp="1" noChangeAspect="1"/>
          </p:cNvPicPr>
          <p:nvPr>
            <p:ph idx="1"/>
          </p:nvPr>
        </p:nvPicPr>
        <p:blipFill rotWithShape="1">
          <a:blip r:embed="rId2"/>
          <a:srcRect l="30285" t="24396" r="8376" b="8656"/>
          <a:stretch/>
        </p:blipFill>
        <p:spPr>
          <a:xfrm>
            <a:off x="127320" y="84131"/>
            <a:ext cx="5775769" cy="3082379"/>
          </a:xfrm>
          <a:ln>
            <a:solidFill>
              <a:schemeClr val="tx1">
                <a:lumMod val="95000"/>
                <a:lumOff val="5000"/>
              </a:schemeClr>
            </a:solidFill>
          </a:ln>
        </p:spPr>
      </p:pic>
      <p:pic>
        <p:nvPicPr>
          <p:cNvPr id="6" name="Content Placeholder 4">
            <a:extLst>
              <a:ext uri="{FF2B5EF4-FFF2-40B4-BE49-F238E27FC236}">
                <a16:creationId xmlns:a16="http://schemas.microsoft.com/office/drawing/2014/main" id="{F94DA6E7-7886-E684-CC4D-35527837A8AB}"/>
              </a:ext>
            </a:extLst>
          </p:cNvPr>
          <p:cNvPicPr>
            <a:picLocks noChangeAspect="1"/>
          </p:cNvPicPr>
          <p:nvPr/>
        </p:nvPicPr>
        <p:blipFill rotWithShape="1">
          <a:blip r:embed="rId3"/>
          <a:srcRect l="26668" t="33240" r="21203" b="11872"/>
          <a:stretch/>
        </p:blipFill>
        <p:spPr>
          <a:xfrm>
            <a:off x="127320" y="3266955"/>
            <a:ext cx="5775769" cy="2937076"/>
          </a:xfrm>
          <a:prstGeom prst="rect">
            <a:avLst/>
          </a:prstGeom>
          <a:ln>
            <a:solidFill>
              <a:schemeClr val="tx1">
                <a:lumMod val="95000"/>
                <a:lumOff val="5000"/>
              </a:schemeClr>
            </a:solidFill>
          </a:ln>
        </p:spPr>
      </p:pic>
      <p:pic>
        <p:nvPicPr>
          <p:cNvPr id="7" name="Content Placeholder 4">
            <a:extLst>
              <a:ext uri="{FF2B5EF4-FFF2-40B4-BE49-F238E27FC236}">
                <a16:creationId xmlns:a16="http://schemas.microsoft.com/office/drawing/2014/main" id="{CFD8DD28-7265-8FCE-FF95-14AD70488B92}"/>
              </a:ext>
            </a:extLst>
          </p:cNvPr>
          <p:cNvPicPr>
            <a:picLocks noChangeAspect="1"/>
          </p:cNvPicPr>
          <p:nvPr/>
        </p:nvPicPr>
        <p:blipFill rotWithShape="1">
          <a:blip r:embed="rId4"/>
          <a:srcRect l="25680" t="25274" r="18408" b="16550"/>
          <a:stretch/>
        </p:blipFill>
        <p:spPr>
          <a:xfrm>
            <a:off x="5968680" y="0"/>
            <a:ext cx="6096000" cy="3166510"/>
          </a:xfrm>
          <a:prstGeom prst="rect">
            <a:avLst/>
          </a:prstGeom>
          <a:ln>
            <a:solidFill>
              <a:schemeClr val="tx1">
                <a:lumMod val="95000"/>
                <a:lumOff val="5000"/>
              </a:schemeClr>
            </a:solidFill>
          </a:ln>
        </p:spPr>
      </p:pic>
      <p:pic>
        <p:nvPicPr>
          <p:cNvPr id="8" name="Picture 7">
            <a:extLst>
              <a:ext uri="{FF2B5EF4-FFF2-40B4-BE49-F238E27FC236}">
                <a16:creationId xmlns:a16="http://schemas.microsoft.com/office/drawing/2014/main" id="{C1EA1A1E-5A4E-51F7-746F-D72D7219D9DC}"/>
              </a:ext>
            </a:extLst>
          </p:cNvPr>
          <p:cNvPicPr>
            <a:picLocks noChangeAspect="1"/>
          </p:cNvPicPr>
          <p:nvPr/>
        </p:nvPicPr>
        <p:blipFill>
          <a:blip r:embed="rId5"/>
          <a:stretch>
            <a:fillRect/>
          </a:stretch>
        </p:blipFill>
        <p:spPr>
          <a:xfrm>
            <a:off x="6032340" y="3121652"/>
            <a:ext cx="5968680" cy="3082379"/>
          </a:xfrm>
          <a:prstGeom prst="rect">
            <a:avLst/>
          </a:prstGeom>
          <a:ln>
            <a:solidFill>
              <a:schemeClr val="tx1">
                <a:lumMod val="95000"/>
                <a:lumOff val="5000"/>
              </a:schemeClr>
            </a:solidFill>
          </a:ln>
        </p:spPr>
      </p:pic>
    </p:spTree>
    <p:extLst>
      <p:ext uri="{BB962C8B-B14F-4D97-AF65-F5344CB8AC3E}">
        <p14:creationId xmlns:p14="http://schemas.microsoft.com/office/powerpoint/2010/main" val="25365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C2676-01F0-52B8-AF04-BFD273B1126C}"/>
              </a:ext>
            </a:extLst>
          </p:cNvPr>
          <p:cNvSpPr txBox="1"/>
          <p:nvPr/>
        </p:nvSpPr>
        <p:spPr>
          <a:xfrm>
            <a:off x="707984" y="772510"/>
            <a:ext cx="10776031" cy="4616648"/>
          </a:xfrm>
          <a:prstGeom prst="rect">
            <a:avLst/>
          </a:prstGeom>
          <a:noFill/>
        </p:spPr>
        <p:txBody>
          <a:bodyPr wrap="square">
            <a:spAutoFit/>
          </a:bodyPr>
          <a:lstStyle/>
          <a:p>
            <a:pPr algn="l"/>
            <a:r>
              <a:rPr lang="en-US" sz="2400" b="1" i="0" u="none" strike="noStrike" baseline="0" dirty="0">
                <a:latin typeface="Times New Roman" panose="02020603050405020304" pitchFamily="18" charset="0"/>
                <a:cs typeface="Times New Roman" panose="02020603050405020304" pitchFamily="18" charset="0"/>
              </a:rPr>
              <a:t>Calculating the proximity of each site to a coastline, railway, highway and city</a:t>
            </a:r>
            <a:endParaRPr lang="en-CA" sz="2400" b="1" i="0" u="none" strike="noStrike" baseline="0" dirty="0">
              <a:latin typeface="Times New Roman" panose="02020603050405020304" pitchFamily="18" charset="0"/>
              <a:cs typeface="Times New Roman" panose="02020603050405020304" pitchFamily="18" charset="0"/>
            </a:endParaRPr>
          </a:p>
          <a:p>
            <a:endParaRPr lang="en-US" sz="1800" b="0" i="0" u="none" strike="noStrike" baseline="0" dirty="0">
              <a:latin typeface="Arial" panose="020B0604020202020204" pitchFamily="34" charset="0"/>
              <a:cs typeface="Arial" panose="020B0604020202020204" pitchFamily="34" charset="0"/>
            </a:endParaRPr>
          </a:p>
          <a:p>
            <a:r>
              <a:rPr lang="en-US" sz="1800" b="0" i="0" u="none" strike="noStrike" baseline="0" dirty="0">
                <a:latin typeface="Arial" panose="020B0604020202020204" pitchFamily="34" charset="0"/>
                <a:cs typeface="Arial" panose="020B0604020202020204" pitchFamily="34" charset="0"/>
              </a:rPr>
              <a:t>The closest launch sites to a coastline </a:t>
            </a:r>
            <a:r>
              <a:rPr lang="en-US" sz="1800" b="0" i="0" u="none" strike="noStrike" baseline="0" dirty="0" err="1">
                <a:latin typeface="Arial" panose="020B0604020202020204" pitchFamily="34" charset="0"/>
                <a:cs typeface="Arial" panose="020B0604020202020204" pitchFamily="34" charset="0"/>
              </a:rPr>
              <a:t>are:CCAFS</a:t>
            </a:r>
            <a:r>
              <a:rPr lang="en-US" sz="1800" b="0" i="0" u="none" strike="noStrike" baseline="0" dirty="0">
                <a:latin typeface="Arial" panose="020B0604020202020204" pitchFamily="34" charset="0"/>
                <a:cs typeface="Arial" panose="020B0604020202020204" pitchFamily="34" charset="0"/>
              </a:rPr>
              <a:t> LC-40 </a:t>
            </a:r>
            <a:r>
              <a:rPr lang="en-US" sz="1800" b="0" i="0" u="none" strike="noStrike" baseline="0" dirty="0" err="1">
                <a:latin typeface="Arial" panose="020B0604020202020204" pitchFamily="34" charset="0"/>
                <a:cs typeface="Arial" panose="020B0604020202020204" pitchFamily="34" charset="0"/>
              </a:rPr>
              <a:t>andCCAFS</a:t>
            </a:r>
            <a:r>
              <a:rPr lang="en-US" sz="1800" b="0" i="0" u="none" strike="noStrike" baseline="0" dirty="0">
                <a:latin typeface="Arial" panose="020B0604020202020204" pitchFamily="34" charset="0"/>
                <a:cs typeface="Arial" panose="020B0604020202020204" pitchFamily="34" charset="0"/>
              </a:rPr>
              <a:t> SLC-40</a:t>
            </a:r>
          </a:p>
          <a:p>
            <a:pPr algn="l"/>
            <a:endParaRPr lang="en-CA" sz="1800" b="0" i="0" u="none" strike="noStrike" baseline="0" dirty="0">
              <a:latin typeface="Arial" panose="020B0604020202020204" pitchFamily="34" charset="0"/>
              <a:cs typeface="Arial" panose="020B0604020202020204" pitchFamily="34" charset="0"/>
            </a:endParaRPr>
          </a:p>
          <a:p>
            <a:r>
              <a:rPr lang="en-US" sz="1800" b="0" i="0" u="none" strike="noStrike" baseline="0" dirty="0">
                <a:latin typeface="Arial" panose="020B0604020202020204" pitchFamily="34" charset="0"/>
                <a:cs typeface="Arial" panose="020B0604020202020204" pitchFamily="34" charset="0"/>
              </a:rPr>
              <a:t>All launch sites have an average proximity to a railway of 1,15 km</a:t>
            </a:r>
          </a:p>
          <a:p>
            <a:pPr algn="l"/>
            <a:endParaRPr lang="en-CA" sz="1800" b="0" i="0" u="none" strike="noStrike" baseline="0" dirty="0">
              <a:latin typeface="Arial" panose="020B0604020202020204" pitchFamily="34" charset="0"/>
              <a:cs typeface="Arial" panose="020B0604020202020204" pitchFamily="34" charset="0"/>
            </a:endParaRPr>
          </a:p>
          <a:p>
            <a:r>
              <a:rPr lang="en-US" sz="1800" b="0" i="0" u="none" strike="noStrike" baseline="0" dirty="0">
                <a:latin typeface="Arial" panose="020B0604020202020204" pitchFamily="34" charset="0"/>
                <a:cs typeface="Arial" panose="020B0604020202020204" pitchFamily="34" charset="0"/>
              </a:rPr>
              <a:t>VAFB SLC-4E have a longest distance to a highway (8,85 km)</a:t>
            </a:r>
          </a:p>
          <a:p>
            <a:pPr algn="l"/>
            <a:endParaRPr lang="en-CA" sz="18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The launch sites farthest from city are: CCAFS LC-40,CCAFS SLC-40 </a:t>
            </a:r>
            <a:r>
              <a:rPr lang="en-US" sz="1800" b="0" i="0" u="none" strike="noStrike" baseline="0" dirty="0" err="1">
                <a:latin typeface="Arial" panose="020B0604020202020204" pitchFamily="34" charset="0"/>
                <a:cs typeface="Arial" panose="020B0604020202020204" pitchFamily="34" charset="0"/>
              </a:rPr>
              <a:t>andKSC</a:t>
            </a:r>
            <a:r>
              <a:rPr lang="en-US" sz="1800" b="0" i="0" u="none" strike="noStrike" baseline="0" dirty="0">
                <a:latin typeface="Arial" panose="020B0604020202020204" pitchFamily="34" charset="0"/>
                <a:cs typeface="Arial" panose="020B0604020202020204" pitchFamily="34" charset="0"/>
              </a:rPr>
              <a:t> LC-39A with a distance of 51,5 km. VAFB SLC-4E is closer to a city with 12,6 km.</a:t>
            </a:r>
          </a:p>
          <a:p>
            <a:pPr algn="l"/>
            <a:endParaRPr lang="en-CA" sz="1800" b="0" i="0" u="none" strike="noStrike" baseline="0" dirty="0">
              <a:latin typeface="Arial" panose="020B0604020202020204" pitchFamily="34" charset="0"/>
              <a:cs typeface="Arial" panose="020B0604020202020204" pitchFamily="34" charset="0"/>
            </a:endParaRPr>
          </a:p>
          <a:p>
            <a:r>
              <a:rPr lang="en-US" sz="1800" b="0" i="0" u="none" strike="noStrike" baseline="0" dirty="0">
                <a:latin typeface="Arial" panose="020B0604020202020204" pitchFamily="34" charset="0"/>
                <a:cs typeface="Arial" panose="020B0604020202020204" pitchFamily="34" charset="0"/>
              </a:rPr>
              <a:t>KSC LC 39A had the most successful launches of any sites.</a:t>
            </a:r>
          </a:p>
          <a:p>
            <a:pPr algn="l"/>
            <a:r>
              <a:rPr lang="en-US" sz="1800" b="0" i="0" u="none" strike="noStrike" baseline="0" dirty="0">
                <a:latin typeface="Arial" panose="020B0604020202020204" pitchFamily="34" charset="0"/>
                <a:cs typeface="Arial" panose="020B0604020202020204" pitchFamily="34" charset="0"/>
              </a:rPr>
              <a:t>  </a:t>
            </a:r>
          </a:p>
          <a:p>
            <a:pPr algn="l"/>
            <a:endParaRPr lang="en-US" sz="1800" b="0" i="0" u="none" strike="noStrike" baseline="0" dirty="0">
              <a:latin typeface="Arial" panose="020B0604020202020204" pitchFamily="34" charset="0"/>
              <a:cs typeface="Arial" panose="020B0604020202020204" pitchFamily="34" charset="0"/>
            </a:endParaRPr>
          </a:p>
          <a:p>
            <a:r>
              <a:rPr lang="en-US" sz="1800" b="0" i="0" u="none" strike="noStrike" baseline="0" dirty="0">
                <a:latin typeface="Arial" panose="020B0604020202020204" pitchFamily="34" charset="0"/>
                <a:cs typeface="Arial" panose="020B0604020202020204" pitchFamily="34" charset="0"/>
              </a:rPr>
              <a:t> </a:t>
            </a:r>
          </a:p>
          <a:p>
            <a:endParaRPr lang="en-US" sz="1800" b="0" i="0" u="none" strike="noStrike" baseline="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653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F548E1-6456-8790-EAEC-0AD270AE4461}"/>
              </a:ext>
            </a:extLst>
          </p:cNvPr>
          <p:cNvSpPr>
            <a:spLocks noGrp="1"/>
          </p:cNvSpPr>
          <p:nvPr>
            <p:ph type="title"/>
          </p:nvPr>
        </p:nvSpPr>
        <p:spPr>
          <a:xfrm>
            <a:off x="782918" y="1028700"/>
            <a:ext cx="10614211" cy="1152712"/>
          </a:xfrm>
        </p:spPr>
        <p:txBody>
          <a:bodyPr vert="horz" lIns="0" tIns="0" rIns="0" bIns="0" rtlCol="0" anchor="b">
            <a:normAutofit fontScale="90000"/>
          </a:bodyPr>
          <a:lstStyle/>
          <a:p>
            <a:pPr algn="ctr"/>
            <a:r>
              <a:rPr lang="en-US" sz="4000" b="1" dirty="0">
                <a:latin typeface="Times New Roman" panose="02020603050405020304" pitchFamily="18" charset="0"/>
                <a:cs typeface="Times New Roman" panose="02020603050405020304" pitchFamily="18" charset="0"/>
              </a:rPr>
              <a:t>PLOTLY DASH DASHBOARD RESULTS</a:t>
            </a:r>
            <a:br>
              <a:rPr lang="en-US" sz="4000" b="1" dirty="0">
                <a:latin typeface="Times New Roman" panose="02020603050405020304" pitchFamily="18" charset="0"/>
                <a:cs typeface="Times New Roman" panose="02020603050405020304" pitchFamily="18" charset="0"/>
              </a:rPr>
            </a:br>
            <a:endParaRPr lang="en-US" sz="4000" spc="750" dirty="0">
              <a:solidFill>
                <a:schemeClr val="bg1"/>
              </a:solidFill>
            </a:endParaRPr>
          </a:p>
        </p:txBody>
      </p:sp>
      <p:sp>
        <p:nvSpPr>
          <p:cNvPr id="22" name="Freeform: Shape 2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rocket launching with smoke and fire&#10;&#10;Description automatically generated">
            <a:extLst>
              <a:ext uri="{FF2B5EF4-FFF2-40B4-BE49-F238E27FC236}">
                <a16:creationId xmlns:a16="http://schemas.microsoft.com/office/drawing/2014/main" id="{0EBEF78C-2830-2044-A022-44B99817B4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735" r="-1" b="-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316663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B29492-49D7-E3FD-83E4-849819AD7683}"/>
              </a:ext>
            </a:extLst>
          </p:cNvPr>
          <p:cNvPicPr>
            <a:picLocks noChangeAspect="1"/>
          </p:cNvPicPr>
          <p:nvPr/>
        </p:nvPicPr>
        <p:blipFill>
          <a:blip r:embed="rId2"/>
          <a:stretch>
            <a:fillRect/>
          </a:stretch>
        </p:blipFill>
        <p:spPr>
          <a:xfrm>
            <a:off x="1898248" y="208345"/>
            <a:ext cx="7985812" cy="2882096"/>
          </a:xfrm>
          <a:prstGeom prst="rect">
            <a:avLst/>
          </a:prstGeom>
          <a:ln>
            <a:solidFill>
              <a:schemeClr val="tx1">
                <a:lumMod val="95000"/>
                <a:lumOff val="5000"/>
              </a:schemeClr>
            </a:solidFill>
          </a:ln>
        </p:spPr>
      </p:pic>
      <p:pic>
        <p:nvPicPr>
          <p:cNvPr id="14" name="Picture 13">
            <a:extLst>
              <a:ext uri="{FF2B5EF4-FFF2-40B4-BE49-F238E27FC236}">
                <a16:creationId xmlns:a16="http://schemas.microsoft.com/office/drawing/2014/main" id="{EAE5B7AB-F743-FED5-CA03-F64DE2A0757F}"/>
              </a:ext>
            </a:extLst>
          </p:cNvPr>
          <p:cNvPicPr>
            <a:picLocks noChangeAspect="1"/>
          </p:cNvPicPr>
          <p:nvPr/>
        </p:nvPicPr>
        <p:blipFill>
          <a:blip r:embed="rId3"/>
          <a:stretch>
            <a:fillRect/>
          </a:stretch>
        </p:blipFill>
        <p:spPr>
          <a:xfrm>
            <a:off x="6115291" y="3638144"/>
            <a:ext cx="5872223" cy="2184720"/>
          </a:xfrm>
          <a:prstGeom prst="rect">
            <a:avLst/>
          </a:prstGeom>
          <a:ln>
            <a:solidFill>
              <a:schemeClr val="tx1">
                <a:lumMod val="95000"/>
                <a:lumOff val="5000"/>
              </a:schemeClr>
            </a:solidFill>
          </a:ln>
        </p:spPr>
      </p:pic>
      <p:pic>
        <p:nvPicPr>
          <p:cNvPr id="16" name="Picture 15">
            <a:extLst>
              <a:ext uri="{FF2B5EF4-FFF2-40B4-BE49-F238E27FC236}">
                <a16:creationId xmlns:a16="http://schemas.microsoft.com/office/drawing/2014/main" id="{554F1E79-B8C5-0665-C92E-FFC762B8B8B0}"/>
              </a:ext>
            </a:extLst>
          </p:cNvPr>
          <p:cNvPicPr>
            <a:picLocks noChangeAspect="1"/>
          </p:cNvPicPr>
          <p:nvPr/>
        </p:nvPicPr>
        <p:blipFill>
          <a:blip r:embed="rId4"/>
          <a:stretch>
            <a:fillRect/>
          </a:stretch>
        </p:blipFill>
        <p:spPr>
          <a:xfrm>
            <a:off x="6095997" y="3428998"/>
            <a:ext cx="6" cy="3"/>
          </a:xfrm>
          <a:prstGeom prst="rect">
            <a:avLst/>
          </a:prstGeom>
        </p:spPr>
      </p:pic>
      <p:pic>
        <p:nvPicPr>
          <p:cNvPr id="17" name="Content Placeholder 6">
            <a:extLst>
              <a:ext uri="{FF2B5EF4-FFF2-40B4-BE49-F238E27FC236}">
                <a16:creationId xmlns:a16="http://schemas.microsoft.com/office/drawing/2014/main" id="{B19A9F54-E592-7876-CD8C-95D6FB90412A}"/>
              </a:ext>
            </a:extLst>
          </p:cNvPr>
          <p:cNvPicPr>
            <a:picLocks noGrp="1" noChangeAspect="1"/>
          </p:cNvPicPr>
          <p:nvPr>
            <p:ph idx="1"/>
          </p:nvPr>
        </p:nvPicPr>
        <p:blipFill>
          <a:blip r:embed="rId5"/>
          <a:stretch>
            <a:fillRect/>
          </a:stretch>
        </p:blipFill>
        <p:spPr>
          <a:xfrm>
            <a:off x="338079" y="3638143"/>
            <a:ext cx="5553075" cy="2184719"/>
          </a:xfrm>
          <a:ln>
            <a:solidFill>
              <a:schemeClr val="tx1">
                <a:lumMod val="95000"/>
                <a:lumOff val="5000"/>
              </a:schemeClr>
            </a:solidFill>
          </a:ln>
        </p:spPr>
      </p:pic>
    </p:spTree>
    <p:extLst>
      <p:ext uri="{BB962C8B-B14F-4D97-AF65-F5344CB8AC3E}">
        <p14:creationId xmlns:p14="http://schemas.microsoft.com/office/powerpoint/2010/main" val="289160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8E6520-1DF6-A9E4-6D50-D944F2E1439A}"/>
              </a:ext>
            </a:extLst>
          </p:cNvPr>
          <p:cNvPicPr>
            <a:picLocks noGrp="1" noChangeAspect="1"/>
          </p:cNvPicPr>
          <p:nvPr>
            <p:ph idx="1"/>
          </p:nvPr>
        </p:nvPicPr>
        <p:blipFill>
          <a:blip r:embed="rId2"/>
          <a:stretch>
            <a:fillRect/>
          </a:stretch>
        </p:blipFill>
        <p:spPr>
          <a:xfrm>
            <a:off x="927903" y="353613"/>
            <a:ext cx="10336193" cy="5329558"/>
          </a:xfrm>
          <a:ln>
            <a:solidFill>
              <a:schemeClr val="tx1">
                <a:lumMod val="95000"/>
                <a:lumOff val="5000"/>
              </a:schemeClr>
            </a:solidFill>
          </a:ln>
        </p:spPr>
      </p:pic>
    </p:spTree>
    <p:extLst>
      <p:ext uri="{BB962C8B-B14F-4D97-AF65-F5344CB8AC3E}">
        <p14:creationId xmlns:p14="http://schemas.microsoft.com/office/powerpoint/2010/main" val="95966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7" name="Rectangle 12296">
            <a:extLst>
              <a:ext uri="{FF2B5EF4-FFF2-40B4-BE49-F238E27FC236}">
                <a16:creationId xmlns:a16="http://schemas.microsoft.com/office/drawing/2014/main" id="{78DAC5EB-CB66-4144-944F-FCA082908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99" name="Rectangle 1229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81F95-7A46-D49F-3B1A-FE8AED128A85}"/>
              </a:ext>
            </a:extLst>
          </p:cNvPr>
          <p:cNvSpPr>
            <a:spLocks noGrp="1"/>
          </p:cNvSpPr>
          <p:nvPr>
            <p:ph type="title"/>
          </p:nvPr>
        </p:nvSpPr>
        <p:spPr>
          <a:xfrm>
            <a:off x="914403" y="4996329"/>
            <a:ext cx="10943420" cy="1035982"/>
          </a:xfrm>
        </p:spPr>
        <p:txBody>
          <a:bodyPr anchor="t">
            <a:normAutofit/>
          </a:bodyPr>
          <a:lstStyle/>
          <a:p>
            <a:pPr algn="r">
              <a:lnSpc>
                <a:spcPct val="90000"/>
              </a:lnSpc>
            </a:pPr>
            <a:r>
              <a:rPr lang="en-CA" b="1" i="0">
                <a:effectLst/>
                <a:latin typeface="Helvetica Neue"/>
              </a:rPr>
              <a:t>Machine Learning Prediction</a:t>
            </a:r>
            <a:br>
              <a:rPr lang="en-CA" b="1" i="0">
                <a:effectLst/>
                <a:latin typeface="Helvetica Neue"/>
              </a:rPr>
            </a:br>
            <a:endParaRPr lang="en-CA"/>
          </a:p>
        </p:txBody>
      </p:sp>
      <p:sp>
        <p:nvSpPr>
          <p:cNvPr id="12294" name="Content Placeholder 12293">
            <a:extLst>
              <a:ext uri="{FF2B5EF4-FFF2-40B4-BE49-F238E27FC236}">
                <a16:creationId xmlns:a16="http://schemas.microsoft.com/office/drawing/2014/main" id="{F7C9DD7D-E036-98AA-CF4B-6736501E8B1C}"/>
              </a:ext>
            </a:extLst>
          </p:cNvPr>
          <p:cNvSpPr>
            <a:spLocks noGrp="1"/>
          </p:cNvSpPr>
          <p:nvPr>
            <p:ph idx="1"/>
          </p:nvPr>
        </p:nvSpPr>
        <p:spPr>
          <a:xfrm>
            <a:off x="914402" y="457200"/>
            <a:ext cx="2594439" cy="4170642"/>
          </a:xfrm>
        </p:spPr>
        <p:txBody>
          <a:bodyPr anchor="b">
            <a:normAutofit/>
          </a:bodyPr>
          <a:lstStyle/>
          <a:p>
            <a:pPr algn="r"/>
            <a:endParaRPr lang="en-US" sz="1600"/>
          </a:p>
        </p:txBody>
      </p:sp>
      <p:pic>
        <p:nvPicPr>
          <p:cNvPr id="12290" name="Picture 2" descr="4 Types of Machine Learning For a Great Career in Tech">
            <a:extLst>
              <a:ext uri="{FF2B5EF4-FFF2-40B4-BE49-F238E27FC236}">
                <a16:creationId xmlns:a16="http://schemas.microsoft.com/office/drawing/2014/main" id="{BB28802B-316E-71DF-1B24-B858668AF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0" r="3" b="8291"/>
          <a:stretch/>
        </p:blipFill>
        <p:spPr bwMode="auto">
          <a:xfrm>
            <a:off x="553246" y="350520"/>
            <a:ext cx="10724351" cy="4419600"/>
          </a:xfrm>
          <a:prstGeom prst="rect">
            <a:avLst/>
          </a:prstGeom>
          <a:noFill/>
          <a:extLst>
            <a:ext uri="{909E8E84-426E-40DD-AFC4-6F175D3DCCD1}">
              <a14:hiddenFill xmlns:a14="http://schemas.microsoft.com/office/drawing/2010/main">
                <a:solidFill>
                  <a:srgbClr val="FFFFFF"/>
                </a:solidFill>
              </a14:hiddenFill>
            </a:ext>
          </a:extLst>
        </p:spPr>
      </p:pic>
      <p:sp>
        <p:nvSpPr>
          <p:cNvPr id="12301" name="Rectangle 12300">
            <a:extLst>
              <a:ext uri="{FF2B5EF4-FFF2-40B4-BE49-F238E27FC236}">
                <a16:creationId xmlns:a16="http://schemas.microsoft.com/office/drawing/2014/main" id="{86B7A620-47FC-4678-9F07-D291E9CD5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1999" cy="457198"/>
          </a:xfrm>
          <a:prstGeom prst="rect">
            <a:avLst/>
          </a:prstGeom>
          <a:gradFill>
            <a:gsLst>
              <a:gs pos="0">
                <a:schemeClr val="accent6">
                  <a:lumMod val="75000"/>
                  <a:alpha val="61000"/>
                </a:schemeClr>
              </a:gs>
              <a:gs pos="30000">
                <a:schemeClr val="accent5">
                  <a:alpha val="85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3" name="Rectangle 12302">
            <a:extLst>
              <a:ext uri="{FF2B5EF4-FFF2-40B4-BE49-F238E27FC236}">
                <a16:creationId xmlns:a16="http://schemas.microsoft.com/office/drawing/2014/main" id="{D4CE6113-16AE-4250-8027-F864DE5BC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742"/>
            <a:ext cx="8153398" cy="448830"/>
          </a:xfrm>
          <a:prstGeom prst="rect">
            <a:avLst/>
          </a:prstGeom>
          <a:gradFill>
            <a:gsLst>
              <a:gs pos="0">
                <a:schemeClr val="accent5">
                  <a:alpha val="0"/>
                </a:schemeClr>
              </a:gs>
              <a:gs pos="73000">
                <a:schemeClr val="accent2">
                  <a:alpha val="7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23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543C2-36A6-FC8A-7C56-0D7487821DE8}"/>
              </a:ext>
            </a:extLst>
          </p:cNvPr>
          <p:cNvPicPr>
            <a:picLocks noChangeAspect="1"/>
          </p:cNvPicPr>
          <p:nvPr/>
        </p:nvPicPr>
        <p:blipFill>
          <a:blip r:embed="rId2"/>
          <a:stretch>
            <a:fillRect/>
          </a:stretch>
        </p:blipFill>
        <p:spPr>
          <a:xfrm>
            <a:off x="729205" y="173991"/>
            <a:ext cx="5050721" cy="3081018"/>
          </a:xfrm>
          <a:prstGeom prst="rect">
            <a:avLst/>
          </a:prstGeom>
          <a:ln>
            <a:solidFill>
              <a:schemeClr val="tx1">
                <a:lumMod val="95000"/>
                <a:lumOff val="5000"/>
              </a:schemeClr>
            </a:solidFill>
          </a:ln>
        </p:spPr>
      </p:pic>
      <p:pic>
        <p:nvPicPr>
          <p:cNvPr id="8" name="Content Placeholder 16">
            <a:extLst>
              <a:ext uri="{FF2B5EF4-FFF2-40B4-BE49-F238E27FC236}">
                <a16:creationId xmlns:a16="http://schemas.microsoft.com/office/drawing/2014/main" id="{122ED3AD-8B0A-F96F-02F3-97DEAF582C3C}"/>
              </a:ext>
            </a:extLst>
          </p:cNvPr>
          <p:cNvPicPr>
            <a:picLocks noGrp="1" noChangeAspect="1"/>
          </p:cNvPicPr>
          <p:nvPr>
            <p:ph idx="1"/>
          </p:nvPr>
        </p:nvPicPr>
        <p:blipFill>
          <a:blip r:embed="rId3"/>
          <a:stretch>
            <a:fillRect/>
          </a:stretch>
        </p:blipFill>
        <p:spPr>
          <a:xfrm>
            <a:off x="6173465" y="0"/>
            <a:ext cx="4953752" cy="3255009"/>
          </a:xfrm>
          <a:ln>
            <a:solidFill>
              <a:schemeClr val="tx1">
                <a:lumMod val="95000"/>
                <a:lumOff val="5000"/>
              </a:schemeClr>
            </a:solidFill>
          </a:ln>
        </p:spPr>
      </p:pic>
      <p:pic>
        <p:nvPicPr>
          <p:cNvPr id="9" name="Content Placeholder 4">
            <a:extLst>
              <a:ext uri="{FF2B5EF4-FFF2-40B4-BE49-F238E27FC236}">
                <a16:creationId xmlns:a16="http://schemas.microsoft.com/office/drawing/2014/main" id="{AB20C98F-28AA-BFD2-0BF8-19856C8CA1D2}"/>
              </a:ext>
            </a:extLst>
          </p:cNvPr>
          <p:cNvPicPr>
            <a:picLocks noChangeAspect="1"/>
          </p:cNvPicPr>
          <p:nvPr/>
        </p:nvPicPr>
        <p:blipFill>
          <a:blip r:embed="rId4"/>
          <a:stretch>
            <a:fillRect/>
          </a:stretch>
        </p:blipFill>
        <p:spPr>
          <a:xfrm>
            <a:off x="826174" y="3347976"/>
            <a:ext cx="4953752" cy="2934183"/>
          </a:xfrm>
          <a:prstGeom prst="rect">
            <a:avLst/>
          </a:prstGeom>
          <a:ln>
            <a:solidFill>
              <a:schemeClr val="tx1">
                <a:lumMod val="95000"/>
                <a:lumOff val="5000"/>
              </a:schemeClr>
            </a:solidFill>
          </a:ln>
        </p:spPr>
      </p:pic>
      <p:pic>
        <p:nvPicPr>
          <p:cNvPr id="11" name="Picture 10">
            <a:extLst>
              <a:ext uri="{FF2B5EF4-FFF2-40B4-BE49-F238E27FC236}">
                <a16:creationId xmlns:a16="http://schemas.microsoft.com/office/drawing/2014/main" id="{FADE9F23-AE26-DBC4-F13E-4EA86947167D}"/>
              </a:ext>
            </a:extLst>
          </p:cNvPr>
          <p:cNvPicPr>
            <a:picLocks noChangeAspect="1"/>
          </p:cNvPicPr>
          <p:nvPr/>
        </p:nvPicPr>
        <p:blipFill>
          <a:blip r:embed="rId5"/>
          <a:stretch>
            <a:fillRect/>
          </a:stretch>
        </p:blipFill>
        <p:spPr>
          <a:xfrm>
            <a:off x="6277637" y="3429000"/>
            <a:ext cx="4977898" cy="2772136"/>
          </a:xfrm>
          <a:prstGeom prst="rect">
            <a:avLst/>
          </a:prstGeom>
          <a:ln>
            <a:solidFill>
              <a:schemeClr val="tx1">
                <a:lumMod val="95000"/>
                <a:lumOff val="5000"/>
              </a:schemeClr>
            </a:solidFill>
          </a:ln>
        </p:spPr>
      </p:pic>
    </p:spTree>
    <p:extLst>
      <p:ext uri="{BB962C8B-B14F-4D97-AF65-F5344CB8AC3E}">
        <p14:creationId xmlns:p14="http://schemas.microsoft.com/office/powerpoint/2010/main" val="270677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7D8EF12-B35C-71DD-0867-D4EEFA17FC26}"/>
              </a:ext>
            </a:extLst>
          </p:cNvPr>
          <p:cNvSpPr>
            <a:spLocks noGrp="1"/>
          </p:cNvSpPr>
          <p:nvPr>
            <p:ph type="title"/>
          </p:nvPr>
        </p:nvSpPr>
        <p:spPr>
          <a:xfrm>
            <a:off x="1251191" y="2034501"/>
            <a:ext cx="2679125" cy="1809300"/>
          </a:xfrm>
        </p:spPr>
        <p:txBody>
          <a:bodyPr vert="horz" lIns="0" tIns="0" rIns="0" bIns="0" rtlCol="0" anchor="b">
            <a:normAutofit/>
          </a:bodyPr>
          <a:lstStyle/>
          <a:p>
            <a:pPr algn="ctr"/>
            <a:r>
              <a:rPr lang="en-US" sz="2400" spc="750" dirty="0">
                <a:solidFill>
                  <a:schemeClr val="bg1"/>
                </a:solidFill>
              </a:rPr>
              <a:t>Confusion Matrix</a:t>
            </a:r>
          </a:p>
        </p:txBody>
      </p:sp>
      <p:pic>
        <p:nvPicPr>
          <p:cNvPr id="34" name="Content Placeholder 33">
            <a:extLst>
              <a:ext uri="{FF2B5EF4-FFF2-40B4-BE49-F238E27FC236}">
                <a16:creationId xmlns:a16="http://schemas.microsoft.com/office/drawing/2014/main" id="{01193404-75B1-7F44-4849-071678EB99A1}"/>
              </a:ext>
            </a:extLst>
          </p:cNvPr>
          <p:cNvPicPr>
            <a:picLocks noGrp="1" noChangeAspect="1"/>
          </p:cNvPicPr>
          <p:nvPr>
            <p:ph idx="1"/>
          </p:nvPr>
        </p:nvPicPr>
        <p:blipFill>
          <a:blip r:embed="rId2"/>
          <a:stretch>
            <a:fillRect/>
          </a:stretch>
        </p:blipFill>
        <p:spPr>
          <a:xfrm>
            <a:off x="5135131" y="457200"/>
            <a:ext cx="5951114" cy="5951114"/>
          </a:xfrm>
          <a:prstGeom prst="rect">
            <a:avLst/>
          </a:prstGeom>
        </p:spPr>
      </p:pic>
    </p:spTree>
    <p:extLst>
      <p:ext uri="{BB962C8B-B14F-4D97-AF65-F5344CB8AC3E}">
        <p14:creationId xmlns:p14="http://schemas.microsoft.com/office/powerpoint/2010/main" val="365754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5C2A6B21-BB35-077E-4DE3-AF405309E95C}"/>
              </a:ext>
            </a:extLst>
          </p:cNvPr>
          <p:cNvSpPr txBox="1">
            <a:spLocks/>
          </p:cNvSpPr>
          <p:nvPr/>
        </p:nvSpPr>
        <p:spPr>
          <a:xfrm>
            <a:off x="1165860" y="824484"/>
            <a:ext cx="10241280" cy="3959352"/>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 The accuracy of </a:t>
            </a:r>
            <a:r>
              <a:rPr lang="en-US" dirty="0" err="1"/>
              <a:t>knn_cv</a:t>
            </a:r>
            <a:r>
              <a:rPr lang="en-US" dirty="0"/>
              <a:t> = 0.8333333333333334</a:t>
            </a:r>
          </a:p>
          <a:p>
            <a:pPr>
              <a:lnSpc>
                <a:spcPct val="100000"/>
              </a:lnSpc>
            </a:pPr>
            <a:r>
              <a:rPr lang="en-US" dirty="0"/>
              <a:t>The accuracy of  decision </a:t>
            </a:r>
            <a:r>
              <a:rPr lang="en-US" dirty="0" err="1"/>
              <a:t>tree_cv</a:t>
            </a:r>
            <a:r>
              <a:rPr lang="en-US" dirty="0"/>
              <a:t> = 0.8333333333333334</a:t>
            </a:r>
          </a:p>
          <a:p>
            <a:pPr>
              <a:lnSpc>
                <a:spcPct val="100000"/>
              </a:lnSpc>
            </a:pPr>
            <a:r>
              <a:rPr lang="en-US" dirty="0"/>
              <a:t>The accuracy of SVM= 0.8333333333333334</a:t>
            </a:r>
          </a:p>
          <a:p>
            <a:pPr>
              <a:lnSpc>
                <a:spcPct val="100000"/>
              </a:lnSpc>
            </a:pPr>
            <a:r>
              <a:rPr lang="en-US" dirty="0"/>
              <a:t>The accuracy of Logistic Regression= 0.8333333333333334</a:t>
            </a:r>
          </a:p>
          <a:p>
            <a:pPr marL="0" indent="0" algn="ctr">
              <a:buNone/>
            </a:pPr>
            <a:r>
              <a:rPr lang="en-CA" b="1" i="0" u="none" strike="noStrike" baseline="0" dirty="0">
                <a:solidFill>
                  <a:srgbClr val="000000"/>
                </a:solidFill>
                <a:latin typeface="Times New Roman" panose="02020603050405020304" pitchFamily="18" charset="0"/>
                <a:cs typeface="Times New Roman" panose="02020603050405020304" pitchFamily="18" charset="0"/>
              </a:rPr>
              <a:t>Accuracy</a:t>
            </a:r>
            <a:endParaRPr lang="en-CA" sz="1800" b="1"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r>
              <a:rPr lang="en-US" b="0" i="0" dirty="0">
                <a:solidFill>
                  <a:srgbClr val="24292F"/>
                </a:solidFill>
                <a:effectLst/>
                <a:latin typeface="-apple-system"/>
              </a:rPr>
              <a:t>All the models achieved similar performance with equivalent scores and precision. This uniformity in results is probably because of the limited dataset. Among the models, the Decision Tree slightly outperformed the others, especially when considering the best score.</a:t>
            </a:r>
            <a:endParaRPr lang="en-CA" dirty="0"/>
          </a:p>
        </p:txBody>
      </p:sp>
    </p:spTree>
    <p:extLst>
      <p:ext uri="{BB962C8B-B14F-4D97-AF65-F5344CB8AC3E}">
        <p14:creationId xmlns:p14="http://schemas.microsoft.com/office/powerpoint/2010/main" val="2929345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48E1-6456-8790-EAEC-0AD270AE4461}"/>
              </a:ext>
            </a:extLst>
          </p:cNvPr>
          <p:cNvSpPr>
            <a:spLocks noGrp="1"/>
          </p:cNvSpPr>
          <p:nvPr>
            <p:ph type="title"/>
          </p:nvPr>
        </p:nvSpPr>
        <p:spPr>
          <a:xfrm>
            <a:off x="4328160" y="665988"/>
            <a:ext cx="10241280" cy="1234440"/>
          </a:xfrm>
        </p:spPr>
        <p:txBody>
          <a:bodyPr/>
          <a:lstStyle/>
          <a:p>
            <a:r>
              <a:rPr lang="en-US" dirty="0"/>
              <a:t>conclusion</a:t>
            </a:r>
            <a:endParaRPr lang="en-CA" dirty="0"/>
          </a:p>
        </p:txBody>
      </p:sp>
      <p:pic>
        <p:nvPicPr>
          <p:cNvPr id="15362" name="Picture 2" descr="Cornwall space launch: why the environmental cost of rocket launches is  large even when they fail">
            <a:extLst>
              <a:ext uri="{FF2B5EF4-FFF2-40B4-BE49-F238E27FC236}">
                <a16:creationId xmlns:a16="http://schemas.microsoft.com/office/drawing/2014/main" id="{C56E4AAF-79BD-D901-00CE-6177F3001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5787" y="2103247"/>
            <a:ext cx="10388973" cy="395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3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E76713-A313-A8E3-967C-72A3D7CA151C}"/>
              </a:ext>
            </a:extLst>
          </p:cNvPr>
          <p:cNvSpPr txBox="1"/>
          <p:nvPr/>
        </p:nvSpPr>
        <p:spPr>
          <a:xfrm>
            <a:off x="363579" y="756462"/>
            <a:ext cx="12016409" cy="3600986"/>
          </a:xfrm>
          <a:prstGeom prst="rect">
            <a:avLst/>
          </a:prstGeom>
          <a:noFill/>
        </p:spPr>
        <p:txBody>
          <a:bodyPr wrap="square">
            <a:spAutoFit/>
          </a:bodyPr>
          <a:lstStyle/>
          <a:p>
            <a:pPr algn="l"/>
            <a:r>
              <a:rPr lang="en-US" sz="1600" b="1" i="0" dirty="0">
                <a:solidFill>
                  <a:srgbClr val="24292F"/>
                </a:solidFill>
                <a:effectLst/>
                <a:latin typeface="Times New Roman" panose="02020603050405020304" pitchFamily="18" charset="0"/>
                <a:cs typeface="Times New Roman" panose="02020603050405020304" pitchFamily="18" charset="0"/>
              </a:rPr>
              <a:t>Summary of Methodologies</a:t>
            </a:r>
            <a:endParaRPr lang="en-US" sz="1600" b="0" i="0" dirty="0">
              <a:solidFill>
                <a:srgbClr val="24292F"/>
              </a:solidFill>
              <a:effectLst/>
              <a:latin typeface="Times New Roman" panose="02020603050405020304" pitchFamily="18" charset="0"/>
              <a:cs typeface="Times New Roman" panose="02020603050405020304" pitchFamily="18" charset="0"/>
            </a:endParaRPr>
          </a:p>
          <a:p>
            <a:pPr algn="l"/>
            <a:r>
              <a:rPr lang="en-US" sz="1200" b="0" i="0" dirty="0">
                <a:solidFill>
                  <a:srgbClr val="24292F"/>
                </a:solidFill>
                <a:effectLst/>
                <a:latin typeface="Times New Roman" panose="02020603050405020304" pitchFamily="18" charset="0"/>
                <a:cs typeface="Times New Roman" panose="02020603050405020304" pitchFamily="18" charset="0"/>
              </a:rPr>
              <a:t>The research aims to identify the crucial factors contributing to a successful rocket landing. To achieve this goal, the study employs the following methodologies:</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Data Collection:</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Utilization of SpaceX REST API and web scraping techniques for data gathering.</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Data Wrangling:</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Transformation of collected data to establish a success/failure outcome variable.</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Data Exploration:</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Application of data visualization techniques to explore various factors, including payload, launch site, flight number, and yearly trends.</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Data Analysis:</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Employment of SQL for data analysis, involving calculations of statistics such as total payload, payload range for</a:t>
            </a:r>
          </a:p>
          <a:p>
            <a:pPr lvl="1" algn="l"/>
            <a:r>
              <a:rPr lang="en-US" sz="1200" dirty="0">
                <a:solidFill>
                  <a:srgbClr val="24292F"/>
                </a:solidFill>
                <a:latin typeface="Times New Roman" panose="02020603050405020304" pitchFamily="18" charset="0"/>
                <a:cs typeface="Times New Roman" panose="02020603050405020304" pitchFamily="18" charset="0"/>
              </a:rPr>
              <a:t>       </a:t>
            </a:r>
            <a:r>
              <a:rPr lang="en-US" sz="1200" b="0" i="0" dirty="0">
                <a:solidFill>
                  <a:srgbClr val="24292F"/>
                </a:solidFill>
                <a:effectLst/>
                <a:latin typeface="Times New Roman" panose="02020603050405020304" pitchFamily="18" charset="0"/>
                <a:cs typeface="Times New Roman" panose="02020603050405020304" pitchFamily="18" charset="0"/>
              </a:rPr>
              <a:t> successful launches, and total count of successful and failed outcomes.</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Launch Site Investigation:</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Exploration of launch site success rates and their proximity to significant geographical markers.</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Launch Site Visualization:</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Visualization of launch sites with the highest success rates and successful payload ranges.</a:t>
            </a:r>
          </a:p>
          <a:p>
            <a:pPr algn="l">
              <a:buFont typeface="+mj-lt"/>
              <a:buAutoNum type="arabicPeriod"/>
            </a:pPr>
            <a:r>
              <a:rPr lang="en-US" sz="1200" b="1" i="0" dirty="0">
                <a:solidFill>
                  <a:srgbClr val="24292F"/>
                </a:solidFill>
                <a:effectLst/>
                <a:latin typeface="Times New Roman" panose="02020603050405020304" pitchFamily="18" charset="0"/>
                <a:cs typeface="Times New Roman" panose="02020603050405020304" pitchFamily="18" charset="0"/>
              </a:rPr>
              <a:t>Predictive Modeling:</a:t>
            </a:r>
            <a:endParaRPr lang="en-US" sz="1200" b="0" i="0" dirty="0">
              <a:solidFill>
                <a:srgbClr val="24292F"/>
              </a:solidFill>
              <a:effectLst/>
              <a:latin typeface="Times New Roman" panose="02020603050405020304" pitchFamily="18" charset="0"/>
              <a:cs typeface="Times New Roman" panose="02020603050405020304" pitchFamily="18" charset="0"/>
            </a:endParaRPr>
          </a:p>
          <a:p>
            <a:pPr lvl="1" algn="l"/>
            <a:r>
              <a:rPr lang="en-US" sz="1200" b="0" i="0" dirty="0">
                <a:solidFill>
                  <a:srgbClr val="24292F"/>
                </a:solidFill>
                <a:effectLst/>
                <a:latin typeface="Times New Roman" panose="02020603050405020304" pitchFamily="18" charset="0"/>
                <a:cs typeface="Times New Roman" panose="02020603050405020304" pitchFamily="18" charset="0"/>
              </a:rPr>
              <a:t>Construction of models for predicting landing outcomes, incorporating logistic regression, support vector machine, decision tree, and K nearest neighbor algorithms.</a:t>
            </a:r>
          </a:p>
          <a:p>
            <a:pPr algn="ctr"/>
            <a:r>
              <a:rPr lang="en-US" sz="2000" b="1" i="0" dirty="0">
                <a:solidFill>
                  <a:srgbClr val="24292F"/>
                </a:solidFill>
                <a:effectLst/>
                <a:latin typeface="Times New Roman" panose="02020603050405020304" pitchFamily="18" charset="0"/>
                <a:cs typeface="Times New Roman" panose="02020603050405020304" pitchFamily="18" charset="0"/>
              </a:rPr>
              <a:t>Results</a:t>
            </a:r>
            <a:endParaRPr lang="en-US" sz="2000" b="0" i="0" dirty="0">
              <a:solidFill>
                <a:srgbClr val="24292F"/>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6A97288-8ECE-9BC8-945B-536D25BA5ABD}"/>
              </a:ext>
            </a:extLst>
          </p:cNvPr>
          <p:cNvSpPr txBox="1"/>
          <p:nvPr/>
        </p:nvSpPr>
        <p:spPr>
          <a:xfrm>
            <a:off x="7364361" y="4517813"/>
            <a:ext cx="3716593" cy="1231106"/>
          </a:xfrm>
          <a:prstGeom prst="rect">
            <a:avLst/>
          </a:prstGeom>
          <a:solidFill>
            <a:schemeClr val="bg1"/>
          </a:solidFill>
          <a:ln>
            <a:solidFill>
              <a:schemeClr val="accent6"/>
            </a:solidFill>
          </a:ln>
        </p:spPr>
        <p:txBody>
          <a:bodyPr wrap="square" rtlCol="0">
            <a:spAutoFit/>
          </a:bodyPr>
          <a:lstStyle/>
          <a:p>
            <a:pPr algn="l"/>
            <a:r>
              <a:rPr lang="en-US" sz="1400" b="1" i="0" dirty="0">
                <a:solidFill>
                  <a:srgbClr val="24292F"/>
                </a:solidFill>
                <a:effectLst/>
                <a:latin typeface="Times New Roman" panose="02020603050405020304" pitchFamily="18" charset="0"/>
                <a:cs typeface="Times New Roman" panose="02020603050405020304" pitchFamily="18" charset="0"/>
              </a:rPr>
              <a:t>Predictive Analytics:</a:t>
            </a:r>
            <a:endParaRPr lang="en-US" sz="1400" b="0" i="0" dirty="0">
              <a:solidFill>
                <a:srgbClr val="24292F"/>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0" i="0" dirty="0">
                <a:solidFill>
                  <a:srgbClr val="24292F"/>
                </a:solidFill>
                <a:effectLst/>
                <a:latin typeface="Times New Roman" panose="02020603050405020304" pitchFamily="18" charset="0"/>
                <a:cs typeface="Times New Roman" panose="02020603050405020304" pitchFamily="18" charset="0"/>
              </a:rPr>
              <a:t>All models demonstrate comparable performance on the test set.</a:t>
            </a:r>
          </a:p>
          <a:p>
            <a:pPr algn="l"/>
            <a:r>
              <a:rPr lang="en-US" sz="1400" b="0" i="0">
                <a:solidFill>
                  <a:srgbClr val="24292F"/>
                </a:solidFill>
                <a:effectLst/>
                <a:latin typeface="Times New Roman" panose="02020603050405020304" pitchFamily="18" charset="0"/>
                <a:cs typeface="Times New Roman" panose="02020603050405020304" pitchFamily="18" charset="0"/>
              </a:rPr>
              <a:t>.</a:t>
            </a:r>
            <a:endParaRPr lang="en-US" sz="1400" b="0" i="0" dirty="0">
              <a:solidFill>
                <a:srgbClr val="24292F"/>
              </a:solidFill>
              <a:effectLst/>
              <a:latin typeface="Times New Roman" panose="02020603050405020304" pitchFamily="18" charset="0"/>
              <a:cs typeface="Times New Roman" panose="02020603050405020304" pitchFamily="18" charset="0"/>
            </a:endParaRPr>
          </a:p>
          <a:p>
            <a:endParaRPr lang="en-CA" dirty="0"/>
          </a:p>
        </p:txBody>
      </p:sp>
      <p:sp>
        <p:nvSpPr>
          <p:cNvPr id="13" name="TextBox 12">
            <a:extLst>
              <a:ext uri="{FF2B5EF4-FFF2-40B4-BE49-F238E27FC236}">
                <a16:creationId xmlns:a16="http://schemas.microsoft.com/office/drawing/2014/main" id="{988067F0-490E-8DDE-B0E1-B623A6A0D5A6}"/>
              </a:ext>
            </a:extLst>
          </p:cNvPr>
          <p:cNvSpPr txBox="1"/>
          <p:nvPr/>
        </p:nvSpPr>
        <p:spPr>
          <a:xfrm>
            <a:off x="499974" y="4488699"/>
            <a:ext cx="5700987" cy="1600438"/>
          </a:xfrm>
          <a:prstGeom prst="rect">
            <a:avLst/>
          </a:prstGeom>
          <a:noFill/>
          <a:ln>
            <a:solidFill>
              <a:schemeClr val="accent6"/>
            </a:solidFill>
          </a:ln>
        </p:spPr>
        <p:txBody>
          <a:bodyPr wrap="square" rtlCol="0">
            <a:spAutoFit/>
          </a:bodyPr>
          <a:lstStyle/>
          <a:p>
            <a:pPr algn="l"/>
            <a:r>
              <a:rPr lang="en-US" sz="1400" b="1" i="0" dirty="0">
                <a:solidFill>
                  <a:srgbClr val="24292F"/>
                </a:solidFill>
                <a:effectLst/>
                <a:latin typeface="Times New Roman" panose="02020603050405020304" pitchFamily="18" charset="0"/>
                <a:cs typeface="Times New Roman" panose="02020603050405020304" pitchFamily="18" charset="0"/>
              </a:rPr>
              <a:t>Exploratory Data Analysis:</a:t>
            </a:r>
            <a:endParaRPr lang="en-US" sz="1400" b="0" i="0" dirty="0">
              <a:solidFill>
                <a:srgbClr val="24292F"/>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0" i="0" dirty="0">
                <a:solidFill>
                  <a:srgbClr val="24292F"/>
                </a:solidFill>
                <a:effectLst/>
                <a:latin typeface="Times New Roman" panose="02020603050405020304" pitchFamily="18" charset="0"/>
                <a:cs typeface="Times New Roman" panose="02020603050405020304" pitchFamily="18" charset="0"/>
              </a:rPr>
              <a:t>Observable enhancement in launch success rates over time.                                                                                          </a:t>
            </a:r>
          </a:p>
          <a:p>
            <a:pPr algn="l">
              <a:buFont typeface="Arial" panose="020B0604020202020204" pitchFamily="34" charset="0"/>
              <a:buChar char="•"/>
            </a:pPr>
            <a:r>
              <a:rPr lang="en-US" sz="1400" b="0" i="0" dirty="0">
                <a:solidFill>
                  <a:srgbClr val="24292F"/>
                </a:solidFill>
                <a:effectLst/>
                <a:latin typeface="Times New Roman" panose="02020603050405020304" pitchFamily="18" charset="0"/>
                <a:cs typeface="Times New Roman" panose="02020603050405020304" pitchFamily="18" charset="0"/>
              </a:rPr>
              <a:t>KSC LC 39A emerges as the most successful landing site.</a:t>
            </a:r>
          </a:p>
          <a:p>
            <a:pPr algn="l">
              <a:buFont typeface="Arial" panose="020B0604020202020204" pitchFamily="34" charset="0"/>
              <a:buChar char="•"/>
            </a:pPr>
            <a:r>
              <a:rPr lang="en-US" sz="1400" b="0" i="0" dirty="0">
                <a:solidFill>
                  <a:srgbClr val="24292F"/>
                </a:solidFill>
                <a:effectLst/>
                <a:latin typeface="Times New Roman" panose="02020603050405020304" pitchFamily="18" charset="0"/>
                <a:cs typeface="Times New Roman" panose="02020603050405020304" pitchFamily="18" charset="0"/>
              </a:rPr>
              <a:t>Orbits E S L1, GEO, HEO, and SSO exhibit a flawless 100% success rate.</a:t>
            </a:r>
          </a:p>
          <a:p>
            <a:pPr algn="l"/>
            <a:r>
              <a:rPr lang="en-US" sz="1400" b="1" i="0" dirty="0">
                <a:solidFill>
                  <a:srgbClr val="24292F"/>
                </a:solidFill>
                <a:effectLst/>
                <a:latin typeface="Times New Roman" panose="02020603050405020304" pitchFamily="18" charset="0"/>
                <a:cs typeface="Times New Roman" panose="02020603050405020304" pitchFamily="18" charset="0"/>
              </a:rPr>
              <a:t>Visualization/Analytics:</a:t>
            </a:r>
            <a:endParaRPr lang="en-US" sz="1400" b="0" i="0" dirty="0">
              <a:solidFill>
                <a:srgbClr val="24292F"/>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0" i="0" dirty="0">
                <a:solidFill>
                  <a:srgbClr val="24292F"/>
                </a:solidFill>
                <a:effectLst/>
                <a:latin typeface="Times New Roman" panose="02020603050405020304" pitchFamily="18" charset="0"/>
                <a:cs typeface="Times New Roman" panose="02020603050405020304" pitchFamily="18" charset="0"/>
              </a:rPr>
              <a:t>Majority of launch sites are located near the equator, with all sites </a:t>
            </a:r>
          </a:p>
          <a:p>
            <a:pPr algn="l"/>
            <a:r>
              <a:rPr lang="en-US" sz="1400" dirty="0">
                <a:solidFill>
                  <a:srgbClr val="24292F"/>
                </a:solidFill>
                <a:latin typeface="Times New Roman" panose="02020603050405020304" pitchFamily="18" charset="0"/>
                <a:cs typeface="Times New Roman" panose="02020603050405020304" pitchFamily="18" charset="0"/>
              </a:rPr>
              <a:t>   </a:t>
            </a:r>
            <a:r>
              <a:rPr lang="en-US" sz="1400" b="0" i="0" dirty="0">
                <a:solidFill>
                  <a:srgbClr val="24292F"/>
                </a:solidFill>
                <a:effectLst/>
                <a:latin typeface="Times New Roman" panose="02020603050405020304" pitchFamily="18" charset="0"/>
                <a:cs typeface="Times New Roman" panose="02020603050405020304" pitchFamily="18" charset="0"/>
              </a:rPr>
              <a:t>positioned close to coastlines.</a:t>
            </a:r>
            <a:endParaRPr lang="en-CA" sz="1400" dirty="0"/>
          </a:p>
        </p:txBody>
      </p:sp>
    </p:spTree>
    <p:extLst>
      <p:ext uri="{BB962C8B-B14F-4D97-AF65-F5344CB8AC3E}">
        <p14:creationId xmlns:p14="http://schemas.microsoft.com/office/powerpoint/2010/main" val="3246423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D6DFB-0E69-211F-6490-34963C5A260F}"/>
              </a:ext>
            </a:extLst>
          </p:cNvPr>
          <p:cNvSpPr>
            <a:spLocks noGrp="1"/>
          </p:cNvSpPr>
          <p:nvPr>
            <p:ph idx="1"/>
          </p:nvPr>
        </p:nvSpPr>
        <p:spPr>
          <a:xfrm>
            <a:off x="655320" y="2075688"/>
            <a:ext cx="10241280" cy="3959352"/>
          </a:xfrm>
        </p:spPr>
        <p:txBody>
          <a:bodyPr>
            <a:normAutofit fontScale="92500"/>
          </a:bodyPr>
          <a:lstStyle/>
          <a:p>
            <a:pPr algn="l">
              <a:buFont typeface="+mj-lt"/>
              <a:buAutoNum type="arabicPeriod"/>
            </a:pPr>
            <a:r>
              <a:rPr lang="en-US" b="0" i="0" dirty="0">
                <a:solidFill>
                  <a:srgbClr val="24292F"/>
                </a:solidFill>
                <a:effectLst/>
                <a:latin typeface="-apple-system"/>
              </a:rPr>
              <a:t>The SVM, KNN, and Logistic Regression models have superior predictive accuracy on this dataset.</a:t>
            </a:r>
          </a:p>
          <a:p>
            <a:pPr algn="l">
              <a:buFont typeface="+mj-lt"/>
              <a:buAutoNum type="arabicPeriod"/>
            </a:pPr>
            <a:r>
              <a:rPr lang="en-US" b="0" i="0" dirty="0">
                <a:solidFill>
                  <a:srgbClr val="24292F"/>
                </a:solidFill>
                <a:effectLst/>
                <a:latin typeface="-apple-system"/>
              </a:rPr>
              <a:t>Payloads with lower weights outperform their heavier counterparts.</a:t>
            </a:r>
          </a:p>
          <a:p>
            <a:pPr algn="l">
              <a:buFont typeface="+mj-lt"/>
              <a:buAutoNum type="arabicPeriod"/>
            </a:pPr>
            <a:r>
              <a:rPr lang="en-US" b="0" i="0" dirty="0">
                <a:solidFill>
                  <a:srgbClr val="24292F"/>
                </a:solidFill>
                <a:effectLst/>
                <a:latin typeface="-apple-system"/>
              </a:rPr>
              <a:t>The rate of success in SpaceX launches increases in direct proportion to the number of years taken to refine the launches.</a:t>
            </a:r>
          </a:p>
          <a:p>
            <a:pPr algn="l">
              <a:buFont typeface="+mj-lt"/>
              <a:buAutoNum type="arabicPeriod"/>
            </a:pPr>
            <a:r>
              <a:rPr lang="en-US" b="0" i="0" dirty="0">
                <a:solidFill>
                  <a:srgbClr val="24292F"/>
                </a:solidFill>
                <a:effectLst/>
                <a:latin typeface="-apple-system"/>
              </a:rPr>
              <a:t>Among all the sites, KSC LC 39A recorded the highest number of successful launches.</a:t>
            </a:r>
          </a:p>
          <a:p>
            <a:pPr algn="l">
              <a:buFont typeface="+mj-lt"/>
              <a:buAutoNum type="arabicPeriod"/>
            </a:pPr>
            <a:r>
              <a:rPr lang="en-US" b="0" i="0" dirty="0">
                <a:solidFill>
                  <a:srgbClr val="24292F"/>
                </a:solidFill>
                <a:effectLst/>
                <a:latin typeface="-apple-system"/>
              </a:rPr>
              <a:t>The Orbit categories GEO, HEO, SSO, and ES L1 demonstrate the highest rate of success.</a:t>
            </a:r>
          </a:p>
          <a:p>
            <a:endParaRPr lang="en-CA" dirty="0"/>
          </a:p>
        </p:txBody>
      </p:sp>
    </p:spTree>
    <p:extLst>
      <p:ext uri="{BB962C8B-B14F-4D97-AF65-F5344CB8AC3E}">
        <p14:creationId xmlns:p14="http://schemas.microsoft.com/office/powerpoint/2010/main" val="182778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48E1-6456-8790-EAEC-0AD270AE4461}"/>
              </a:ext>
            </a:extLst>
          </p:cNvPr>
          <p:cNvSpPr>
            <a:spLocks noGrp="1"/>
          </p:cNvSpPr>
          <p:nvPr>
            <p:ph type="title"/>
          </p:nvPr>
        </p:nvSpPr>
        <p:spPr>
          <a:xfrm>
            <a:off x="377687" y="-367549"/>
            <a:ext cx="10241280" cy="1234440"/>
          </a:xfrm>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66E1B4AB-4554-FB60-CA88-3A25B9C2CD6C}"/>
              </a:ext>
            </a:extLst>
          </p:cNvPr>
          <p:cNvSpPr>
            <a:spLocks noGrp="1"/>
          </p:cNvSpPr>
          <p:nvPr>
            <p:ph idx="1"/>
          </p:nvPr>
        </p:nvSpPr>
        <p:spPr>
          <a:xfrm>
            <a:off x="576470" y="1449324"/>
            <a:ext cx="10241280" cy="3959352"/>
          </a:xfrm>
        </p:spPr>
        <p:txBody>
          <a:bodyPr>
            <a:normAutofit fontScale="92500"/>
          </a:bodyPr>
          <a:lstStyle/>
          <a:p>
            <a:pPr marL="0" indent="0">
              <a:buNone/>
            </a:pPr>
            <a:r>
              <a:rPr lang="en-US" b="0" i="0" dirty="0">
                <a:solidFill>
                  <a:srgbClr val="24292F"/>
                </a:solidFill>
                <a:effectLst/>
                <a:latin typeface="Times New Roman" panose="02020603050405020304" pitchFamily="18" charset="0"/>
                <a:cs typeface="Times New Roman" panose="02020603050405020304" pitchFamily="18" charset="0"/>
              </a:rPr>
              <a:t>The commercial space age is democratizing space travel through companies like Virgin Galactic, Rocket Lab, Blue Origin, and notably SpaceX. Each offers unique services, from suborbital flights to satellite launches. SpaceX stands out with achievements like ISS missions, </a:t>
            </a:r>
            <a:r>
              <a:rPr lang="en-US" b="0" i="0" dirty="0" err="1">
                <a:solidFill>
                  <a:srgbClr val="24292F"/>
                </a:solidFill>
                <a:effectLst/>
                <a:latin typeface="Times New Roman" panose="02020603050405020304" pitchFamily="18" charset="0"/>
                <a:cs typeface="Times New Roman" panose="02020603050405020304" pitchFamily="18" charset="0"/>
              </a:rPr>
              <a:t>Starlink</a:t>
            </a:r>
            <a:r>
              <a:rPr lang="en-US" b="0" i="0" dirty="0">
                <a:solidFill>
                  <a:srgbClr val="24292F"/>
                </a:solidFill>
                <a:effectLst/>
                <a:latin typeface="Times New Roman" panose="02020603050405020304" pitchFamily="18" charset="0"/>
                <a:cs typeface="Times New Roman" panose="02020603050405020304" pitchFamily="18" charset="0"/>
              </a:rPr>
              <a:t> internet, and crewed spaceflights. Their cost advantage lies in reusing the first rocket stage, unlike others that are much more expensive. Forest </a:t>
            </a:r>
            <a:r>
              <a:rPr lang="en-US" b="0" i="0" dirty="0" err="1">
                <a:solidFill>
                  <a:srgbClr val="24292F"/>
                </a:solidFill>
                <a:effectLst/>
                <a:latin typeface="Times New Roman" panose="02020603050405020304" pitchFamily="18" charset="0"/>
                <a:cs typeface="Times New Roman" panose="02020603050405020304" pitchFamily="18" charset="0"/>
              </a:rPr>
              <a:t>Katsch's</a:t>
            </a:r>
            <a:r>
              <a:rPr lang="en-US" b="0" i="0" dirty="0">
                <a:solidFill>
                  <a:srgbClr val="24292F"/>
                </a:solidFill>
                <a:effectLst/>
                <a:latin typeface="Times New Roman" panose="02020603050405020304" pitchFamily="18" charset="0"/>
                <a:cs typeface="Times New Roman" panose="02020603050405020304" pitchFamily="18" charset="0"/>
              </a:rPr>
              <a:t> diagrams illustrate the significance of the first stage in Falcon 9 rockets, which is pivotal for the launch. </a:t>
            </a:r>
            <a:r>
              <a:rPr lang="en-US" dirty="0">
                <a:solidFill>
                  <a:srgbClr val="24292F"/>
                </a:solidFill>
                <a:latin typeface="Times New Roman" panose="02020603050405020304" pitchFamily="18" charset="0"/>
                <a:cs typeface="Times New Roman" panose="02020603050405020304" pitchFamily="18" charset="0"/>
              </a:rPr>
              <a:t>Goal of  this research  is by </a:t>
            </a:r>
            <a:r>
              <a:rPr lang="en-US" b="0" i="0" dirty="0">
                <a:solidFill>
                  <a:srgbClr val="24292F"/>
                </a:solidFill>
                <a:effectLst/>
                <a:latin typeface="Times New Roman" panose="02020603050405020304" pitchFamily="18" charset="0"/>
                <a:cs typeface="Times New Roman" panose="02020603050405020304" pitchFamily="18" charset="0"/>
              </a:rPr>
              <a:t>gathering SpaceX data, building dashboards, and analyzing data, predict the   first stage reuse using machine learning. This is in the pursuit of challenging SpaceX in the rocket industry.</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24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3157" y="123152"/>
            <a:ext cx="6346209" cy="6099900"/>
          </a:xfrm>
          <a:prstGeom prst="rect">
            <a:avLst/>
          </a:prstGeom>
          <a:gradFill>
            <a:gsLst>
              <a:gs pos="0">
                <a:schemeClr val="accent5">
                  <a:lumMod val="60000"/>
                  <a:lumOff val="40000"/>
                  <a:alpha val="0"/>
                </a:schemeClr>
              </a:gs>
              <a:gs pos="99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8485" y="2550487"/>
            <a:ext cx="2501979" cy="61130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45782" y="1257085"/>
            <a:ext cx="4318303" cy="4318303"/>
          </a:xfrm>
          <a:prstGeom prst="ellipse">
            <a:avLst/>
          </a:prstGeom>
          <a:gradFill>
            <a:gsLst>
              <a:gs pos="39000">
                <a:schemeClr val="accent4">
                  <a:lumMod val="20000"/>
                  <a:lumOff val="80000"/>
                  <a:alpha val="0"/>
                </a:schemeClr>
              </a:gs>
              <a:gs pos="100000">
                <a:schemeClr val="accent6">
                  <a:alpha val="2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D8EF12-B35C-71DD-0867-D4EEFA17FC26}"/>
              </a:ext>
            </a:extLst>
          </p:cNvPr>
          <p:cNvSpPr>
            <a:spLocks noGrp="1"/>
          </p:cNvSpPr>
          <p:nvPr>
            <p:ph type="title"/>
          </p:nvPr>
        </p:nvSpPr>
        <p:spPr>
          <a:xfrm>
            <a:off x="906995" y="403417"/>
            <a:ext cx="4540157" cy="3518960"/>
          </a:xfrm>
        </p:spPr>
        <p:txBody>
          <a:bodyPr vert="horz" lIns="0" tIns="0" rIns="0" bIns="0" rtlCol="0" anchor="b">
            <a:normAutofit/>
          </a:bodyPr>
          <a:lstStyle/>
          <a:p>
            <a:r>
              <a:rPr lang="en-US" sz="3700" spc="750">
                <a:solidFill>
                  <a:schemeClr val="bg1"/>
                </a:solidFill>
              </a:rPr>
              <a:t>Methodology</a:t>
            </a:r>
          </a:p>
        </p:txBody>
      </p:sp>
      <p:pic>
        <p:nvPicPr>
          <p:cNvPr id="5" name="Picture 4" descr="A rocket in a hangar&#10;&#10;Description automatically generated">
            <a:extLst>
              <a:ext uri="{FF2B5EF4-FFF2-40B4-BE49-F238E27FC236}">
                <a16:creationId xmlns:a16="http://schemas.microsoft.com/office/drawing/2014/main" id="{4C843683-8F4C-69BF-9264-3F1784724A31}"/>
              </a:ext>
            </a:extLst>
          </p:cNvPr>
          <p:cNvPicPr>
            <a:picLocks noChangeAspect="1"/>
          </p:cNvPicPr>
          <p:nvPr/>
        </p:nvPicPr>
        <p:blipFill rotWithShape="1">
          <a:blip r:embed="rId2">
            <a:extLst>
              <a:ext uri="{28A0092B-C50C-407E-A947-70E740481C1C}">
                <a14:useLocalDpi xmlns:a14="http://schemas.microsoft.com/office/drawing/2010/main" val="0"/>
              </a:ext>
            </a:extLst>
          </a:blip>
          <a:srcRect l="23755" r="20714" b="-1"/>
          <a:stretch/>
        </p:blipFill>
        <p:spPr>
          <a:xfrm>
            <a:off x="6531428" y="634165"/>
            <a:ext cx="4643120" cy="5564142"/>
          </a:xfrm>
          <a:prstGeom prst="rect">
            <a:avLst/>
          </a:prstGeom>
        </p:spPr>
      </p:pic>
    </p:spTree>
    <p:extLst>
      <p:ext uri="{BB962C8B-B14F-4D97-AF65-F5344CB8AC3E}">
        <p14:creationId xmlns:p14="http://schemas.microsoft.com/office/powerpoint/2010/main" val="76196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5CCF46-F0AC-EDAD-1D42-5CE5ACB1C925}"/>
              </a:ext>
            </a:extLst>
          </p:cNvPr>
          <p:cNvSpPr txBox="1"/>
          <p:nvPr/>
        </p:nvSpPr>
        <p:spPr>
          <a:xfrm>
            <a:off x="932976" y="855095"/>
            <a:ext cx="9970997" cy="4801314"/>
          </a:xfrm>
          <a:prstGeom prst="rect">
            <a:avLst/>
          </a:prstGeom>
          <a:noFill/>
        </p:spPr>
        <p:txBody>
          <a:bodyPr wrap="square">
            <a:spAutoFit/>
          </a:bodyPr>
          <a:lstStyle/>
          <a:p>
            <a:pPr algn="l">
              <a:buFont typeface="+mj-lt"/>
              <a:buAutoNum type="arabicPeriod"/>
            </a:pPr>
            <a:r>
              <a:rPr lang="en-US" b="1" i="0" dirty="0">
                <a:solidFill>
                  <a:srgbClr val="24292F"/>
                </a:solidFill>
                <a:effectLst/>
                <a:latin typeface="-apple-system"/>
              </a:rPr>
              <a:t>Exploring SpaceX Launch Data Using specifically the SpaceX REST API and Web Scraping</a:t>
            </a:r>
          </a:p>
          <a:p>
            <a:pPr algn="l">
              <a:buFont typeface="+mj-lt"/>
              <a:buAutoNum type="arabicPeriod"/>
            </a:pPr>
            <a:endParaRPr lang="en-US" b="1" dirty="0">
              <a:solidFill>
                <a:srgbClr val="24292F"/>
              </a:solidFill>
              <a:latin typeface="-apple-system"/>
            </a:endParaRPr>
          </a:p>
          <a:p>
            <a:pPr algn="l">
              <a:buFont typeface="+mj-lt"/>
              <a:buAutoNum type="arabicPeriod"/>
            </a:pPr>
            <a:r>
              <a:rPr lang="en-US" b="1" dirty="0">
                <a:solidFill>
                  <a:srgbClr val="24292F"/>
                </a:solidFill>
                <a:latin typeface="-apple-system"/>
              </a:rPr>
              <a:t>Wrangling data by  cleaning, transforming, and organizing raw data into a structured and usable</a:t>
            </a:r>
          </a:p>
          <a:p>
            <a:pPr algn="l"/>
            <a:r>
              <a:rPr lang="en-US" b="1" dirty="0">
                <a:solidFill>
                  <a:srgbClr val="24292F"/>
                </a:solidFill>
                <a:latin typeface="-apple-system"/>
              </a:rPr>
              <a:t>    format for analysis.</a:t>
            </a:r>
          </a:p>
          <a:p>
            <a:pPr algn="l"/>
            <a:r>
              <a:rPr lang="en-US" b="1" dirty="0">
                <a:solidFill>
                  <a:srgbClr val="24292F"/>
                </a:solidFill>
                <a:latin typeface="-apple-system"/>
              </a:rPr>
              <a:t>3. O</a:t>
            </a:r>
            <a:r>
              <a:rPr lang="en-US" b="1" i="0" dirty="0">
                <a:solidFill>
                  <a:srgbClr val="24292F"/>
                </a:solidFill>
                <a:effectLst/>
                <a:latin typeface="-apple-system"/>
              </a:rPr>
              <a:t>ne Hot Encoding and Data Cleaning</a:t>
            </a:r>
            <a:r>
              <a:rPr lang="en-US" b="0" i="0" dirty="0">
                <a:solidFill>
                  <a:srgbClr val="24292F"/>
                </a:solidFill>
                <a:effectLst/>
                <a:latin typeface="-apple-system"/>
              </a:rPr>
              <a:t>: This involves preparing the data for machine learning by transforming categorical variables through one-hot encoding and addressing missing or irrelevant data.</a:t>
            </a:r>
          </a:p>
          <a:p>
            <a:pPr algn="l"/>
            <a:r>
              <a:rPr lang="en-US" dirty="0">
                <a:solidFill>
                  <a:srgbClr val="24292F"/>
                </a:solidFill>
                <a:latin typeface="-apple-system"/>
              </a:rPr>
              <a:t>4. </a:t>
            </a:r>
            <a:r>
              <a:rPr lang="en-US" b="1" i="0" dirty="0">
                <a:solidFill>
                  <a:srgbClr val="24292F"/>
                </a:solidFill>
                <a:effectLst/>
                <a:latin typeface="-apple-system"/>
              </a:rPr>
              <a:t>Exploratory Data Analysis (EDA)</a:t>
            </a:r>
            <a:r>
              <a:rPr lang="en-US" b="0" i="0" dirty="0">
                <a:solidFill>
                  <a:srgbClr val="24292F"/>
                </a:solidFill>
                <a:effectLst/>
                <a:latin typeface="-apple-system"/>
              </a:rPr>
              <a:t>: Using both visualization techniques and SQL queries to understand and gain insights from the dataset's structure and patterns.</a:t>
            </a:r>
          </a:p>
          <a:p>
            <a:pPr algn="l">
              <a:buFont typeface="+mj-lt"/>
              <a:buAutoNum type="arabicPeriod"/>
            </a:pPr>
            <a:r>
              <a:rPr lang="en-US" b="1" i="0" dirty="0">
                <a:solidFill>
                  <a:srgbClr val="24292F"/>
                </a:solidFill>
                <a:effectLst/>
                <a:latin typeface="-apple-system"/>
              </a:rPr>
              <a:t>Interactive Visual Analytics with Folium and </a:t>
            </a:r>
            <a:r>
              <a:rPr lang="en-US" b="1" i="0" dirty="0" err="1">
                <a:solidFill>
                  <a:srgbClr val="24292F"/>
                </a:solidFill>
                <a:effectLst/>
                <a:latin typeface="-apple-system"/>
              </a:rPr>
              <a:t>Plotly</a:t>
            </a:r>
            <a:r>
              <a:rPr lang="en-US" b="1" i="0" dirty="0">
                <a:solidFill>
                  <a:srgbClr val="24292F"/>
                </a:solidFill>
                <a:effectLst/>
                <a:latin typeface="-apple-system"/>
              </a:rPr>
              <a:t> Dash</a:t>
            </a:r>
            <a:r>
              <a:rPr lang="en-US" b="0" i="0" dirty="0">
                <a:solidFill>
                  <a:srgbClr val="24292F"/>
                </a:solidFill>
                <a:effectLst/>
                <a:latin typeface="-apple-system"/>
              </a:rPr>
              <a:t>: Utilizing tools like Folium and </a:t>
            </a:r>
            <a:r>
              <a:rPr lang="en-US" b="0" i="0" dirty="0" err="1">
                <a:solidFill>
                  <a:srgbClr val="24292F"/>
                </a:solidFill>
                <a:effectLst/>
                <a:latin typeface="-apple-system"/>
              </a:rPr>
              <a:t>Plotly</a:t>
            </a:r>
            <a:r>
              <a:rPr lang="en-US" b="0" i="0" dirty="0">
                <a:solidFill>
                  <a:srgbClr val="24292F"/>
                </a:solidFill>
                <a:effectLst/>
                <a:latin typeface="-apple-system"/>
              </a:rPr>
              <a:t> Dash to create interactive visualizations that enhance data understanding.</a:t>
            </a:r>
          </a:p>
          <a:p>
            <a:pPr algn="l">
              <a:buFont typeface="+mj-lt"/>
              <a:buAutoNum type="arabicPeriod"/>
            </a:pPr>
            <a:r>
              <a:rPr lang="en-US" b="1" i="0" dirty="0">
                <a:solidFill>
                  <a:srgbClr val="24292F"/>
                </a:solidFill>
                <a:effectLst/>
                <a:latin typeface="-apple-system"/>
              </a:rPr>
              <a:t>Predictive Analysis with Classification Models</a:t>
            </a:r>
            <a:r>
              <a:rPr lang="en-US" b="0" i="0" dirty="0">
                <a:solidFill>
                  <a:srgbClr val="24292F"/>
                </a:solidFill>
                <a:effectLst/>
                <a:latin typeface="-apple-system"/>
              </a:rPr>
              <a:t>: Employing classification algorithms to predict outcomes based on input features.</a:t>
            </a:r>
          </a:p>
          <a:p>
            <a:pPr algn="l">
              <a:buFont typeface="+mj-lt"/>
              <a:buAutoNum type="arabicPeriod"/>
            </a:pPr>
            <a:r>
              <a:rPr lang="en-US" b="1" i="0" dirty="0">
                <a:solidFill>
                  <a:srgbClr val="24292F"/>
                </a:solidFill>
                <a:effectLst/>
                <a:latin typeface="-apple-system"/>
              </a:rPr>
              <a:t>Building and Evaluating Classification Models</a:t>
            </a:r>
            <a:r>
              <a:rPr lang="en-US" b="0" i="0" dirty="0">
                <a:solidFill>
                  <a:srgbClr val="24292F"/>
                </a:solidFill>
                <a:effectLst/>
                <a:latin typeface="-apple-system"/>
              </a:rPr>
              <a:t>: Developing models such as Logistic Regression (LR), k-Nearest Neighbors (KNN), Support Vector Machines (SVM), and Decision Trees (DT), then evaluating their performance to identify the best model.</a:t>
            </a:r>
          </a:p>
          <a:p>
            <a:br>
              <a:rPr lang="en-US" dirty="0"/>
            </a:br>
            <a:endParaRPr lang="en-US" b="1"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310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0">
            <a:extLst>
              <a:ext uri="{FF2B5EF4-FFF2-40B4-BE49-F238E27FC236}">
                <a16:creationId xmlns:a16="http://schemas.microsoft.com/office/drawing/2014/main" id="{AB1C724F-A6BD-25B1-1D8B-41528D9F9C85}"/>
              </a:ext>
            </a:extLst>
          </p:cNvPr>
          <p:cNvSpPr>
            <a:spLocks noGrp="1"/>
          </p:cNvSpPr>
          <p:nvPr>
            <p:ph idx="1"/>
          </p:nvPr>
        </p:nvSpPr>
        <p:spPr>
          <a:xfrm>
            <a:off x="860323" y="1022556"/>
            <a:ext cx="4960373" cy="4729782"/>
          </a:xfrm>
        </p:spPr>
        <p:txBody>
          <a:bodyPr anchor="t">
            <a:normAutofit/>
          </a:bodyPr>
          <a:lstStyle/>
          <a:p>
            <a:r>
              <a:rPr lang="en-CA" sz="1800" b="1" i="0" u="none" strike="noStrike" baseline="0" dirty="0" err="1">
                <a:solidFill>
                  <a:srgbClr val="000000"/>
                </a:solidFill>
                <a:latin typeface="Tahoma" panose="020B0604030504040204" pitchFamily="34" charset="0"/>
              </a:rPr>
              <a:t>DataCollection</a:t>
            </a:r>
            <a:r>
              <a:rPr lang="en-CA" sz="1800" b="1" dirty="0">
                <a:solidFill>
                  <a:srgbClr val="000000"/>
                </a:solidFill>
                <a:latin typeface="Tahoma" panose="020B0604030504040204" pitchFamily="34" charset="0"/>
              </a:rPr>
              <a:t> by : API</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Obtain the response and decode it using the appropriate method. Convert the decoded data into a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using the .</a:t>
            </a:r>
            <a:r>
              <a:rPr lang="en-US" sz="1600" dirty="0" err="1">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_ function.</a:t>
            </a:r>
          </a:p>
          <a:p>
            <a:r>
              <a:rPr lang="en-US" sz="1600" dirty="0">
                <a:latin typeface="Times New Roman" panose="02020603050405020304" pitchFamily="18" charset="0"/>
                <a:cs typeface="Times New Roman" panose="02020603050405020304" pitchFamily="18" charset="0"/>
              </a:rPr>
              <a:t>Use custom functions to request specific information about the launches from the SpaceX API.</a:t>
            </a:r>
          </a:p>
          <a:p>
            <a:r>
              <a:rPr lang="en-US" sz="1600" dirty="0">
                <a:latin typeface="Times New Roman" panose="02020603050405020304" pitchFamily="18" charset="0"/>
                <a:cs typeface="Times New Roman" panose="02020603050405020304" pitchFamily="18" charset="0"/>
              </a:rPr>
              <a:t>Generate a dictionary from the obtained data.</a:t>
            </a:r>
          </a:p>
          <a:p>
            <a:r>
              <a:rPr lang="en-US" sz="1600" dirty="0">
                <a:latin typeface="Times New Roman" panose="02020603050405020304" pitchFamily="18" charset="0"/>
                <a:cs typeface="Times New Roman" panose="02020603050405020304" pitchFamily="18" charset="0"/>
              </a:rPr>
              <a:t>Create a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using the generated dictionary.</a:t>
            </a:r>
          </a:p>
          <a:p>
            <a:r>
              <a:rPr lang="en-US" sz="1600" dirty="0">
                <a:latin typeface="Times New Roman" panose="02020603050405020304" pitchFamily="18" charset="0"/>
                <a:cs typeface="Times New Roman" panose="02020603050405020304" pitchFamily="18" charset="0"/>
              </a:rPr>
              <a:t>Apply a filter to the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to include only launches associated with the Falcon 9 rocket.</a:t>
            </a:r>
          </a:p>
          <a:p>
            <a:r>
              <a:rPr lang="en-US" sz="1600" dirty="0">
                <a:latin typeface="Times New Roman" panose="02020603050405020304" pitchFamily="18" charset="0"/>
                <a:cs typeface="Times New Roman" panose="02020603050405020304" pitchFamily="18" charset="0"/>
              </a:rPr>
              <a:t>Fill in any missing values in the Payload Mass column using a calculated method.</a:t>
            </a:r>
          </a:p>
          <a:p>
            <a:r>
              <a:rPr lang="en-US" sz="1600" dirty="0">
                <a:latin typeface="Times New Roman" panose="02020603050405020304" pitchFamily="18" charset="0"/>
                <a:cs typeface="Times New Roman" panose="02020603050405020304" pitchFamily="18" charset="0"/>
              </a:rPr>
              <a:t>Export the processed data to a CSV file.</a:t>
            </a:r>
          </a:p>
        </p:txBody>
      </p:sp>
      <p:pic>
        <p:nvPicPr>
          <p:cNvPr id="7" name="Content Placeholder 6">
            <a:extLst>
              <a:ext uri="{FF2B5EF4-FFF2-40B4-BE49-F238E27FC236}">
                <a16:creationId xmlns:a16="http://schemas.microsoft.com/office/drawing/2014/main" id="{F07C5C43-6DAE-AD90-A5E2-658E01BED9E4}"/>
              </a:ext>
            </a:extLst>
          </p:cNvPr>
          <p:cNvPicPr>
            <a:picLocks noChangeAspect="1"/>
          </p:cNvPicPr>
          <p:nvPr/>
        </p:nvPicPr>
        <p:blipFill>
          <a:blip r:embed="rId2"/>
          <a:stretch>
            <a:fillRect/>
          </a:stretch>
        </p:blipFill>
        <p:spPr>
          <a:xfrm>
            <a:off x="6096001" y="634437"/>
            <a:ext cx="5638800" cy="5117900"/>
          </a:xfrm>
          <a:prstGeom prst="rect">
            <a:avLst/>
          </a:prstGeom>
        </p:spPr>
      </p:pic>
      <p:sp>
        <p:nvSpPr>
          <p:cNvPr id="22" name="Rectangle 15">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76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8B6B5C-34F0-5E22-A44E-904139FCBDF6}"/>
              </a:ext>
            </a:extLst>
          </p:cNvPr>
          <p:cNvPicPr>
            <a:picLocks noGrp="1" noChangeAspect="1"/>
          </p:cNvPicPr>
          <p:nvPr>
            <p:ph idx="1"/>
          </p:nvPr>
        </p:nvPicPr>
        <p:blipFill rotWithShape="1">
          <a:blip r:embed="rId2"/>
          <a:srcRect l="3231" r="-1" b="-1"/>
          <a:stretch/>
        </p:blipFill>
        <p:spPr>
          <a:xfrm>
            <a:off x="457200" y="457200"/>
            <a:ext cx="11277600" cy="5943600"/>
          </a:xfrm>
          <a:prstGeom prst="rect">
            <a:avLst/>
          </a:prstGeom>
        </p:spPr>
      </p:pic>
    </p:spTree>
    <p:extLst>
      <p:ext uri="{BB962C8B-B14F-4D97-AF65-F5344CB8AC3E}">
        <p14:creationId xmlns:p14="http://schemas.microsoft.com/office/powerpoint/2010/main" val="202115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3">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6F2750-BA15-2B07-F04E-E6937441CA49}"/>
              </a:ext>
            </a:extLst>
          </p:cNvPr>
          <p:cNvSpPr txBox="1"/>
          <p:nvPr/>
        </p:nvSpPr>
        <p:spPr>
          <a:xfrm>
            <a:off x="154945" y="245745"/>
            <a:ext cx="3628664" cy="6186309"/>
          </a:xfrm>
          <a:prstGeom prst="rect">
            <a:avLst/>
          </a:prstGeom>
          <a:noFill/>
        </p:spPr>
        <p:txBody>
          <a:bodyPr wrap="square">
            <a:spAutoFit/>
          </a:bodyPr>
          <a:lstStyle/>
          <a:p>
            <a:pPr algn="ctr"/>
            <a:r>
              <a:rPr lang="en-US" b="1" i="0" dirty="0">
                <a:solidFill>
                  <a:srgbClr val="24292F"/>
                </a:solidFill>
                <a:effectLst/>
                <a:latin typeface="-apple-system"/>
              </a:rPr>
              <a:t> Steps for getting Data by Web Scraping</a:t>
            </a:r>
          </a:p>
          <a:p>
            <a:pPr algn="ctr"/>
            <a:r>
              <a:rPr lang="en-US" b="1" dirty="0">
                <a:solidFill>
                  <a:srgbClr val="24292F"/>
                </a:solidFill>
                <a:latin typeface="-apple-system"/>
              </a:rPr>
              <a:t>   </a:t>
            </a:r>
            <a:endParaRPr lang="en-US" dirty="0">
              <a:solidFill>
                <a:srgbClr val="24292F"/>
              </a:solidFill>
              <a:latin typeface="-apple-system"/>
            </a:endParaRPr>
          </a:p>
          <a:p>
            <a:r>
              <a:rPr lang="en-US" i="0" dirty="0">
                <a:solidFill>
                  <a:srgbClr val="24292F"/>
                </a:solidFill>
                <a:effectLst/>
                <a:latin typeface="-apple-system"/>
              </a:rPr>
              <a:t>• Retrieve Falcon 9 launch data from Wikipedia.</a:t>
            </a:r>
          </a:p>
          <a:p>
            <a:endParaRPr lang="en-US" i="0" dirty="0">
              <a:solidFill>
                <a:srgbClr val="24292F"/>
              </a:solidFill>
              <a:effectLst/>
              <a:latin typeface="-apple-system"/>
            </a:endParaRPr>
          </a:p>
          <a:p>
            <a:r>
              <a:rPr lang="en-US" i="0" dirty="0">
                <a:solidFill>
                  <a:srgbClr val="24292F"/>
                </a:solidFill>
                <a:effectLst/>
                <a:latin typeface="-apple-system"/>
              </a:rPr>
              <a:t> • Generate a </a:t>
            </a:r>
            <a:r>
              <a:rPr lang="en-US" i="0" dirty="0" err="1">
                <a:solidFill>
                  <a:srgbClr val="24292F"/>
                </a:solidFill>
                <a:effectLst/>
                <a:latin typeface="-apple-system"/>
              </a:rPr>
              <a:t>BeautifulSoup</a:t>
            </a:r>
            <a:r>
              <a:rPr lang="en-US" i="0" dirty="0">
                <a:solidFill>
                  <a:srgbClr val="24292F"/>
                </a:solidFill>
                <a:effectLst/>
                <a:latin typeface="-apple-system"/>
              </a:rPr>
              <a:t> object from the HTML response. </a:t>
            </a:r>
          </a:p>
          <a:p>
            <a:endParaRPr lang="en-US" i="0" dirty="0">
              <a:solidFill>
                <a:srgbClr val="24292F"/>
              </a:solidFill>
              <a:effectLst/>
              <a:latin typeface="-apple-system"/>
            </a:endParaRPr>
          </a:p>
          <a:p>
            <a:r>
              <a:rPr lang="en-US" i="0" dirty="0">
                <a:solidFill>
                  <a:srgbClr val="24292F"/>
                </a:solidFill>
                <a:effectLst/>
                <a:latin typeface="-apple-system"/>
              </a:rPr>
              <a:t>• Extract column names from the header of the HTML table. </a:t>
            </a:r>
          </a:p>
          <a:p>
            <a:endParaRPr lang="en-US" i="0" dirty="0">
              <a:solidFill>
                <a:srgbClr val="24292F"/>
              </a:solidFill>
              <a:effectLst/>
              <a:latin typeface="-apple-system"/>
            </a:endParaRPr>
          </a:p>
          <a:p>
            <a:r>
              <a:rPr lang="en-US" i="0" dirty="0">
                <a:solidFill>
                  <a:srgbClr val="24292F"/>
                </a:solidFill>
                <a:effectLst/>
                <a:latin typeface="-apple-system"/>
              </a:rPr>
              <a:t>• Gather data by parsing HTML tables.</a:t>
            </a:r>
          </a:p>
          <a:p>
            <a:endParaRPr lang="en-US" i="0" dirty="0">
              <a:solidFill>
                <a:srgbClr val="24292F"/>
              </a:solidFill>
              <a:effectLst/>
              <a:latin typeface="-apple-system"/>
            </a:endParaRPr>
          </a:p>
          <a:p>
            <a:r>
              <a:rPr lang="en-US" i="0" dirty="0">
                <a:solidFill>
                  <a:srgbClr val="24292F"/>
                </a:solidFill>
                <a:effectLst/>
                <a:latin typeface="-apple-system"/>
              </a:rPr>
              <a:t> • Construct a dictionary from the collected data. </a:t>
            </a:r>
          </a:p>
          <a:p>
            <a:endParaRPr lang="en-US" i="0" dirty="0">
              <a:solidFill>
                <a:srgbClr val="24292F"/>
              </a:solidFill>
              <a:effectLst/>
              <a:latin typeface="-apple-system"/>
            </a:endParaRPr>
          </a:p>
          <a:p>
            <a:r>
              <a:rPr lang="en-US" i="0" dirty="0">
                <a:solidFill>
                  <a:srgbClr val="24292F"/>
                </a:solidFill>
                <a:effectLst/>
                <a:latin typeface="-apple-system"/>
              </a:rPr>
              <a:t>• Generate a </a:t>
            </a:r>
            <a:r>
              <a:rPr lang="en-US" i="0" dirty="0" err="1">
                <a:solidFill>
                  <a:srgbClr val="24292F"/>
                </a:solidFill>
                <a:effectLst/>
                <a:latin typeface="-apple-system"/>
              </a:rPr>
              <a:t>dataframe</a:t>
            </a:r>
            <a:r>
              <a:rPr lang="en-US" i="0" dirty="0">
                <a:solidFill>
                  <a:srgbClr val="24292F"/>
                </a:solidFill>
                <a:effectLst/>
                <a:latin typeface="-apple-system"/>
              </a:rPr>
              <a:t> using the created dictionary. </a:t>
            </a:r>
          </a:p>
          <a:p>
            <a:endParaRPr lang="en-US" i="0" dirty="0">
              <a:solidFill>
                <a:srgbClr val="24292F"/>
              </a:solidFill>
              <a:effectLst/>
              <a:latin typeface="-apple-system"/>
            </a:endParaRPr>
          </a:p>
          <a:p>
            <a:r>
              <a:rPr lang="en-US" i="0" dirty="0">
                <a:solidFill>
                  <a:srgbClr val="24292F"/>
                </a:solidFill>
                <a:effectLst/>
                <a:latin typeface="-apple-system"/>
              </a:rPr>
              <a:t>• Export the data to a CSV file.</a:t>
            </a:r>
            <a:endParaRPr lang="en-CA" dirty="0"/>
          </a:p>
        </p:txBody>
      </p:sp>
      <p:pic>
        <p:nvPicPr>
          <p:cNvPr id="11" name="Picture 10">
            <a:extLst>
              <a:ext uri="{FF2B5EF4-FFF2-40B4-BE49-F238E27FC236}">
                <a16:creationId xmlns:a16="http://schemas.microsoft.com/office/drawing/2014/main" id="{40D797AD-526B-C060-F410-B48FE479F79C}"/>
              </a:ext>
            </a:extLst>
          </p:cNvPr>
          <p:cNvPicPr>
            <a:picLocks noChangeAspect="1"/>
          </p:cNvPicPr>
          <p:nvPr/>
        </p:nvPicPr>
        <p:blipFill>
          <a:blip r:embed="rId2"/>
          <a:stretch>
            <a:fillRect/>
          </a:stretch>
        </p:blipFill>
        <p:spPr>
          <a:xfrm>
            <a:off x="6095999" y="0"/>
            <a:ext cx="1" cy="6858000"/>
          </a:xfrm>
          <a:prstGeom prst="rect">
            <a:avLst/>
          </a:prstGeom>
        </p:spPr>
      </p:pic>
      <p:pic>
        <p:nvPicPr>
          <p:cNvPr id="15" name="Picture 14">
            <a:extLst>
              <a:ext uri="{FF2B5EF4-FFF2-40B4-BE49-F238E27FC236}">
                <a16:creationId xmlns:a16="http://schemas.microsoft.com/office/drawing/2014/main" id="{BEA8CE2A-1897-0E04-733B-C9F1BBD47777}"/>
              </a:ext>
            </a:extLst>
          </p:cNvPr>
          <p:cNvPicPr>
            <a:picLocks noChangeAspect="1"/>
          </p:cNvPicPr>
          <p:nvPr/>
        </p:nvPicPr>
        <p:blipFill>
          <a:blip r:embed="rId2"/>
          <a:stretch>
            <a:fillRect/>
          </a:stretch>
        </p:blipFill>
        <p:spPr>
          <a:xfrm>
            <a:off x="3988575" y="0"/>
            <a:ext cx="8905622" cy="6858000"/>
          </a:xfrm>
          <a:prstGeom prst="rect">
            <a:avLst/>
          </a:prstGeom>
        </p:spPr>
      </p:pic>
    </p:spTree>
    <p:extLst>
      <p:ext uri="{BB962C8B-B14F-4D97-AF65-F5344CB8AC3E}">
        <p14:creationId xmlns:p14="http://schemas.microsoft.com/office/powerpoint/2010/main" val="611965245"/>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3443</TotalTime>
  <Words>1589</Words>
  <Application>Microsoft Office PowerPoint</Application>
  <PresentationFormat>Widescreen</PresentationFormat>
  <Paragraphs>195</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Microsoft YaHei</vt:lpstr>
      <vt:lpstr>-apple-system</vt:lpstr>
      <vt:lpstr>Arial</vt:lpstr>
      <vt:lpstr>Calibri</vt:lpstr>
      <vt:lpstr>Helvetica Neue</vt:lpstr>
      <vt:lpstr>Tahoma</vt:lpstr>
      <vt:lpstr>Times New Roman</vt:lpstr>
      <vt:lpstr>Tw Cen MT</vt:lpstr>
      <vt:lpstr>GradientRiseVTI</vt:lpstr>
      <vt:lpstr>PowerPoint Presentation</vt:lpstr>
      <vt:lpstr>PowerPoint Presentation</vt:lpstr>
      <vt:lpstr>PowerPoint Presentation</vt:lpstr>
      <vt:lpstr>Introduction</vt:lpstr>
      <vt:lpstr>Methodology</vt:lpstr>
      <vt:lpstr>PowerPoint Presentation</vt:lpstr>
      <vt:lpstr>PowerPoint Presentation</vt:lpstr>
      <vt:lpstr>PowerPoint Presentation</vt:lpstr>
      <vt:lpstr>PowerPoint Presentation</vt:lpstr>
      <vt:lpstr>PowerPoint Presentation</vt:lpstr>
      <vt:lpstr>EDA with Data Visualization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PLOTLY DASH DASHBOARD RESULTS </vt:lpstr>
      <vt:lpstr>PowerPoint Presentation</vt:lpstr>
      <vt:lpstr>PowerPoint Presentation</vt:lpstr>
      <vt:lpstr>Machine Learning Prediction </vt:lpstr>
      <vt:lpstr>PowerPoint Presentation</vt:lpstr>
      <vt:lpstr>Confusion Matrix</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Rzezvan Akbarimanie</dc:creator>
  <cp:lastModifiedBy>Rzezvan Akbarimanie</cp:lastModifiedBy>
  <cp:revision>4</cp:revision>
  <dcterms:created xsi:type="dcterms:W3CDTF">2023-08-26T17:33:57Z</dcterms:created>
  <dcterms:modified xsi:type="dcterms:W3CDTF">2023-08-29T02:57:15Z</dcterms:modified>
</cp:coreProperties>
</file>